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84" y="3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4466110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859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544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8735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(Doyle)</a:t>
            </a:r>
          </a:p>
          <a:p>
            <a:pPr rtl="0">
              <a:spcBef>
                <a:spcPts val="0"/>
              </a:spcBef>
              <a:buNone/>
            </a:pPr>
            <a:endParaRPr/>
          </a:p>
          <a:p>
            <a:pPr>
              <a:spcBef>
                <a:spcPts val="0"/>
              </a:spcBef>
              <a:buNone/>
            </a:pPr>
            <a:endParaRPr/>
          </a:p>
        </p:txBody>
      </p:sp>
    </p:spTree>
    <p:extLst>
      <p:ext uri="{BB962C8B-B14F-4D97-AF65-F5344CB8AC3E}">
        <p14:creationId xmlns:p14="http://schemas.microsoft.com/office/powerpoint/2010/main" val="90712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(Doyle)</a:t>
            </a:r>
          </a:p>
          <a:p>
            <a:pPr rtl="0">
              <a:spcBef>
                <a:spcPts val="0"/>
              </a:spcBef>
              <a:buNone/>
            </a:pPr>
            <a:endParaRPr/>
          </a:p>
          <a:p>
            <a:pPr rtl="0">
              <a:spcBef>
                <a:spcPts val="0"/>
              </a:spcBef>
              <a:buNone/>
            </a:pPr>
            <a:r>
              <a:rPr lang="en"/>
              <a:t>Solr is a popular open source search engine - it’s based on the same core search library as Elastic Search. </a:t>
            </a:r>
          </a:p>
          <a:p>
            <a:pPr rtl="0">
              <a:spcBef>
                <a:spcPts val="0"/>
              </a:spcBef>
              <a:buNone/>
            </a:pPr>
            <a:endParaRPr/>
          </a:p>
          <a:p>
            <a:pPr rtl="0">
              <a:spcBef>
                <a:spcPts val="0"/>
              </a:spcBef>
              <a:buNone/>
            </a:pPr>
            <a:r>
              <a:rPr lang="en"/>
              <a:t>It allows fast queries on a large indexed data set, with built in processing such as stemming and stop words for free text fields.</a:t>
            </a:r>
          </a:p>
          <a:p>
            <a:pPr rtl="0">
              <a:spcBef>
                <a:spcPts val="0"/>
              </a:spcBef>
              <a:buNone/>
            </a:pPr>
            <a:endParaRPr/>
          </a:p>
          <a:p>
            <a:pPr rtl="0">
              <a:spcBef>
                <a:spcPts val="0"/>
              </a:spcBef>
              <a:buNone/>
            </a:pPr>
            <a:r>
              <a:rPr lang="en"/>
              <a:t>It also allows for faceting, which I’ll explain in a minute.  </a:t>
            </a:r>
          </a:p>
          <a:p>
            <a:pPr rtl="0">
              <a:spcBef>
                <a:spcPts val="0"/>
              </a:spcBef>
              <a:buNone/>
            </a:pPr>
            <a:endParaRPr/>
          </a:p>
          <a:p>
            <a:pPr rtl="0">
              <a:spcBef>
                <a:spcPts val="0"/>
              </a:spcBef>
              <a:buNone/>
            </a:pPr>
            <a:r>
              <a:rPr lang="en"/>
              <a:t>It’s free, it has a relatively good wiki and plenty of people use it, and it’s very easy to install.  </a:t>
            </a:r>
          </a:p>
          <a:p>
            <a:pPr rtl="0">
              <a:spcBef>
                <a:spcPts val="0"/>
              </a:spcBef>
              <a:buNone/>
            </a:pPr>
            <a:endParaRPr/>
          </a:p>
          <a:p>
            <a:pPr rtl="0">
              <a:spcBef>
                <a:spcPts val="0"/>
              </a:spcBef>
              <a:buNone/>
            </a:pPr>
            <a:r>
              <a:rPr lang="en">
                <a:solidFill>
                  <a:schemeClr val="dk1"/>
                </a:solidFill>
              </a:rPr>
              <a:t>It also has a good admin UI that allows for experimentation on the fly.  If you had to give a quick demo in a day, you could get Solr up and running and a very simple index built</a:t>
            </a:r>
            <a:r>
              <a:rPr lang="en"/>
              <a:t>.  </a:t>
            </a:r>
          </a:p>
          <a:p>
            <a:pPr rtl="0">
              <a:spcBef>
                <a:spcPts val="0"/>
              </a:spcBef>
              <a:buNone/>
            </a:pPr>
            <a:endParaRPr/>
          </a:p>
          <a:p>
            <a:pPr rtl="0">
              <a:spcBef>
                <a:spcPts val="0"/>
              </a:spcBef>
              <a:buNone/>
            </a:pPr>
            <a:r>
              <a:rPr lang="en"/>
              <a:t>At the start, we defined a basic schema for our CSV fields and ingested a small sample set - that was enough to get rolling for our basic use cases.  For the next set of use cases, we graduated to the full data set of 10 million rows, and we started using the SolrJ and openCSV libraries for ingestion.  And we made a couple tweaks to the schema as we went - mainly to define a bag of words for default queries and to tune some fields for out specific use cases.</a:t>
            </a:r>
          </a:p>
          <a:p>
            <a:pPr>
              <a:spcBef>
                <a:spcPts val="0"/>
              </a:spcBef>
              <a:buNone/>
            </a:pPr>
            <a:endParaRPr/>
          </a:p>
        </p:txBody>
      </p:sp>
    </p:spTree>
    <p:extLst>
      <p:ext uri="{BB962C8B-B14F-4D97-AF65-F5344CB8AC3E}">
        <p14:creationId xmlns:p14="http://schemas.microsoft.com/office/powerpoint/2010/main" val="544527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One of Solr’s big advantages is facet based search.  So what is faceting?</a:t>
            </a:r>
          </a:p>
          <a:p>
            <a:pPr rtl="0">
              <a:spcBef>
                <a:spcPts val="0"/>
              </a:spcBef>
              <a:buNone/>
            </a:pPr>
            <a:endParaRPr/>
          </a:p>
          <a:p>
            <a:pPr rtl="0">
              <a:spcBef>
                <a:spcPts val="0"/>
              </a:spcBef>
              <a:buNone/>
            </a:pPr>
            <a:r>
              <a:rPr lang="en"/>
              <a:t>Even if you don’t recognize faceting as a search term, I can almost guarantee that you’ve used it.  Amazon and many eCommerce sites use it often - it’s a great technique to use when you are trying to help a user navigate a large amount of data in a minimum number of clicks.</a:t>
            </a:r>
          </a:p>
          <a:p>
            <a:pPr rtl="0">
              <a:spcBef>
                <a:spcPts val="0"/>
              </a:spcBef>
              <a:buNone/>
            </a:pPr>
            <a:endParaRPr/>
          </a:p>
          <a:p>
            <a:pPr rtl="0">
              <a:spcBef>
                <a:spcPts val="0"/>
              </a:spcBef>
              <a:buNone/>
            </a:pPr>
            <a:r>
              <a:rPr lang="en"/>
              <a:t>So here’s a screen I clipped for Amazon, and and one of our use case pages using facets.  The Amazon page shows a couple categories so you can narrow down your printer results - without facets you’d have to scroll through thousands of results.</a:t>
            </a:r>
          </a:p>
          <a:p>
            <a:pPr rtl="0">
              <a:spcBef>
                <a:spcPts val="0"/>
              </a:spcBef>
              <a:buNone/>
            </a:pPr>
            <a:endParaRPr/>
          </a:p>
          <a:p>
            <a:pPr rtl="0">
              <a:spcBef>
                <a:spcPts val="0"/>
              </a:spcBef>
              <a:buNone/>
            </a:pPr>
            <a:r>
              <a:rPr lang="en"/>
              <a:t>We used Solr to help the user navigate to a specific provider specialty - first we show them providers by state, then by zip code, then finally by specialty.  We could have mixed these up to a different order - specialty first for example, or city instead of zip - finding a provider by state and then zip just happened to be our use case for this page.</a:t>
            </a:r>
          </a:p>
          <a:p>
            <a:pPr marL="0" indent="0" rtl="0">
              <a:spcBef>
                <a:spcPts val="0"/>
              </a:spcBef>
              <a:buNone/>
            </a:pPr>
            <a:endParaRPr/>
          </a:p>
          <a:p>
            <a:pPr marL="0" lvl="0" indent="0">
              <a:spcBef>
                <a:spcPts val="0"/>
              </a:spcBef>
              <a:buNone/>
            </a:pPr>
            <a:r>
              <a:rPr lang="en"/>
              <a:t>Solr does most of the heavy lifting for faceting.  The one gotcha is that faceting queries are generally harder to do correctly, but once you get the hang of it, they are very useful.</a:t>
            </a:r>
          </a:p>
        </p:txBody>
      </p:sp>
    </p:spTree>
    <p:extLst>
      <p:ext uri="{BB962C8B-B14F-4D97-AF65-F5344CB8AC3E}">
        <p14:creationId xmlns:p14="http://schemas.microsoft.com/office/powerpoint/2010/main" val="58729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(Doyle)</a:t>
            </a:r>
          </a:p>
          <a:p>
            <a:pPr rtl="0">
              <a:spcBef>
                <a:spcPts val="0"/>
              </a:spcBef>
              <a:buNone/>
            </a:pPr>
            <a:endParaRPr/>
          </a:p>
          <a:p>
            <a:pPr rtl="0">
              <a:spcBef>
                <a:spcPts val="0"/>
              </a:spcBef>
              <a:buNone/>
            </a:pPr>
            <a:r>
              <a:rPr lang="en"/>
              <a:t>And now, after a few months, in retrospect, here’s what was easy, a little harder and harder still with Solr.</a:t>
            </a:r>
          </a:p>
          <a:p>
            <a:pPr rtl="0">
              <a:spcBef>
                <a:spcPts val="0"/>
              </a:spcBef>
              <a:buNone/>
            </a:pPr>
            <a:endParaRPr/>
          </a:p>
          <a:p>
            <a:pPr rtl="0">
              <a:spcBef>
                <a:spcPts val="0"/>
              </a:spcBef>
              <a:buNone/>
            </a:pPr>
            <a:r>
              <a:rPr lang="en"/>
              <a:t>The easy parts were getting the basics up and running - very easy to install, get our data ingested and some basic searches working.  For example, finding the busiest providers based on a service count field was easy, as was finding procedures based on a keyword in the procedure description.</a:t>
            </a:r>
          </a:p>
          <a:p>
            <a:pPr rtl="0">
              <a:spcBef>
                <a:spcPts val="0"/>
              </a:spcBef>
              <a:buNone/>
            </a:pPr>
            <a:endParaRPr/>
          </a:p>
          <a:p>
            <a:pPr rtl="0">
              <a:spcBef>
                <a:spcPts val="0"/>
              </a:spcBef>
              <a:buNone/>
            </a:pPr>
            <a:r>
              <a:rPr lang="en"/>
              <a:t>A little harder was getting faceting to work with state, zip and type of provider, as well as getting those more advanced queries to work with SolrJ and parsing the results - it still wasn’t rocket science, but it took some time.</a:t>
            </a:r>
          </a:p>
          <a:p>
            <a:pPr rtl="0">
              <a:spcBef>
                <a:spcPts val="0"/>
              </a:spcBef>
              <a:buNone/>
            </a:pPr>
            <a:endParaRPr/>
          </a:p>
          <a:p>
            <a:pPr>
              <a:spcBef>
                <a:spcPts val="0"/>
              </a:spcBef>
              <a:buNone/>
            </a:pPr>
            <a:endParaRPr/>
          </a:p>
        </p:txBody>
      </p:sp>
    </p:spTree>
    <p:extLst>
      <p:ext uri="{BB962C8B-B14F-4D97-AF65-F5344CB8AC3E}">
        <p14:creationId xmlns:p14="http://schemas.microsoft.com/office/powerpoint/2010/main" val="360678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Tim</a:t>
            </a:r>
          </a:p>
          <a:p>
            <a:pPr>
              <a:spcBef>
                <a:spcPts val="0"/>
              </a:spcBef>
              <a:buNone/>
            </a:pPr>
            <a:endParaRPr/>
          </a:p>
        </p:txBody>
      </p:sp>
    </p:spTree>
    <p:extLst>
      <p:ext uri="{BB962C8B-B14F-4D97-AF65-F5344CB8AC3E}">
        <p14:creationId xmlns:p14="http://schemas.microsoft.com/office/powerpoint/2010/main" val="2988997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Cassandra is an open source non-relational (No-SQL) database. Like Googles bigtable or HBase</a:t>
            </a:r>
          </a:p>
          <a:p>
            <a:pPr lvl="0" rtl="0">
              <a:spcBef>
                <a:spcPts val="0"/>
              </a:spcBef>
              <a:buClr>
                <a:schemeClr val="dk1"/>
              </a:buClr>
              <a:buFont typeface="Arial"/>
              <a:buNone/>
            </a:pPr>
            <a:endParaRPr/>
          </a:p>
          <a:p>
            <a:pPr lvl="0" rtl="0">
              <a:spcBef>
                <a:spcPts val="0"/>
              </a:spcBef>
              <a:buNone/>
            </a:pPr>
            <a:r>
              <a:rPr lang="en"/>
              <a:t>The big advantage of non-relational databases like Cassandra over traditional databases is that its both free and distributed. </a:t>
            </a:r>
          </a:p>
          <a:p>
            <a:pPr lvl="0" rtl="0">
              <a:spcBef>
                <a:spcPts val="0"/>
              </a:spcBef>
              <a:buNone/>
            </a:pPr>
            <a:r>
              <a:rPr lang="en"/>
              <a:t>The distributed nature allows the sharing or storage and querying tasks between computers -&gt; horizontal scalability</a:t>
            </a:r>
          </a:p>
          <a:p>
            <a:pPr lvl="0" rtl="0">
              <a:spcBef>
                <a:spcPts val="0"/>
              </a:spcBef>
              <a:buNone/>
            </a:pPr>
            <a:endParaRPr/>
          </a:p>
          <a:p>
            <a:pPr lvl="0" rtl="0">
              <a:spcBef>
                <a:spcPts val="0"/>
              </a:spcBef>
              <a:buNone/>
            </a:pPr>
            <a:r>
              <a:rPr lang="en"/>
              <a:t>2 notable advantages of Cassandra over other non-relational databases</a:t>
            </a:r>
          </a:p>
          <a:p>
            <a:pPr marL="457200" lvl="0" indent="-228600" rtl="0">
              <a:spcBef>
                <a:spcPts val="0"/>
              </a:spcBef>
              <a:buAutoNum type="arabicPeriod"/>
            </a:pPr>
            <a:r>
              <a:rPr lang="en"/>
              <a:t> Cee Que El - a SQL-like query language. That retains the SELECT, FROM, WHERE, etc structure </a:t>
            </a:r>
          </a:p>
          <a:p>
            <a:pPr lvl="0" rtl="0">
              <a:spcBef>
                <a:spcPts val="0"/>
              </a:spcBef>
              <a:buNone/>
            </a:pPr>
            <a:r>
              <a:rPr lang="en"/>
              <a:t>many will be familure with, but is more limited in that there are no JOINS or aggregations.</a:t>
            </a:r>
          </a:p>
          <a:p>
            <a:pPr lvl="0" rtl="0">
              <a:spcBef>
                <a:spcPts val="0"/>
              </a:spcBef>
              <a:buNone/>
            </a:pPr>
            <a:endParaRPr/>
          </a:p>
          <a:p>
            <a:pPr lvl="0" rtl="0">
              <a:spcBef>
                <a:spcPts val="0"/>
              </a:spcBef>
              <a:buNone/>
            </a:pPr>
            <a:r>
              <a:rPr lang="en"/>
              <a:t>2. Cassandra allows secondary indexing. Rows are distributed between nodes by the hash of the primary key. If you want to retrieve rows based</a:t>
            </a:r>
          </a:p>
          <a:p>
            <a:pPr lvl="0" rtl="0">
              <a:spcBef>
                <a:spcPts val="0"/>
              </a:spcBef>
              <a:buNone/>
            </a:pPr>
            <a:r>
              <a:rPr lang="en"/>
              <a:t>on a column value the database needs an efficient way of finding them accross nodes. Secondary indexing essentially creates a map so taht </a:t>
            </a:r>
          </a:p>
          <a:p>
            <a:pPr lvl="0" rtl="0">
              <a:spcBef>
                <a:spcPts val="0"/>
              </a:spcBef>
              <a:buNone/>
            </a:pPr>
            <a:r>
              <a:rPr lang="en"/>
              <a:t>Cassandra can efficiently find the rows accross nodes. </a:t>
            </a:r>
          </a:p>
          <a:p>
            <a:pPr lvl="0" rtl="0">
              <a:spcBef>
                <a:spcPts val="0"/>
              </a:spcBef>
              <a:buNone/>
            </a:pPr>
            <a:endParaRPr/>
          </a:p>
          <a:p>
            <a:pPr lvl="0" rtl="0">
              <a:spcBef>
                <a:spcPts val="0"/>
              </a:spcBef>
              <a:buClr>
                <a:schemeClr val="dk1"/>
              </a:buClr>
              <a:buSzPct val="100000"/>
              <a:buFont typeface="Arial"/>
              <a:buNone/>
            </a:pPr>
            <a:r>
              <a:rPr lang="en"/>
              <a:t>  The cassandra java driver is similar to JDBC. If you are familar with JDBC, you know 90% of what you need to use the cassandra java driver</a:t>
            </a:r>
          </a:p>
          <a:p>
            <a:pPr rtl="0">
              <a:spcBef>
                <a:spcPts val="0"/>
              </a:spcBef>
              <a:buNone/>
            </a:pPr>
            <a:endParaRPr/>
          </a:p>
          <a:p>
            <a:pPr>
              <a:spcBef>
                <a:spcPts val="0"/>
              </a:spcBef>
              <a:buNone/>
            </a:pPr>
            <a:endParaRPr/>
          </a:p>
        </p:txBody>
      </p:sp>
    </p:spTree>
    <p:extLst>
      <p:ext uri="{BB962C8B-B14F-4D97-AF65-F5344CB8AC3E}">
        <p14:creationId xmlns:p14="http://schemas.microsoft.com/office/powerpoint/2010/main" val="2132454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With large tables, lookup times can be slow, so in order to maximize performance non-relational database tables are designed to minimize</a:t>
            </a:r>
          </a:p>
          <a:p>
            <a:pPr lvl="0" rtl="0">
              <a:spcBef>
                <a:spcPts val="0"/>
              </a:spcBef>
              <a:buClr>
                <a:schemeClr val="dk1"/>
              </a:buClr>
              <a:buSzPct val="100000"/>
              <a:buFont typeface="Arial"/>
              <a:buNone/>
            </a:pPr>
            <a:r>
              <a:rPr lang="en"/>
              <a:t>the number and complexity of queries. For ths reason they break the relational model. They are denormalized and may repeat the same data</a:t>
            </a:r>
          </a:p>
          <a:p>
            <a:pPr lvl="0" rtl="0">
              <a:spcBef>
                <a:spcPts val="0"/>
              </a:spcBef>
              <a:buClr>
                <a:schemeClr val="dk1"/>
              </a:buClr>
              <a:buSzPct val="100000"/>
              <a:buFont typeface="Arial"/>
              <a:buNone/>
            </a:pPr>
            <a:r>
              <a:rPr lang="en"/>
              <a:t>across multiple tables. </a:t>
            </a:r>
          </a:p>
          <a:p>
            <a:pPr rtl="0">
              <a:spcBef>
                <a:spcPts val="0"/>
              </a:spcBef>
              <a:buNone/>
            </a:pPr>
            <a:endParaRPr/>
          </a:p>
          <a:p>
            <a:pPr lvl="0" rtl="0">
              <a:spcBef>
                <a:spcPts val="0"/>
              </a:spcBef>
              <a:buClr>
                <a:schemeClr val="dk1"/>
              </a:buClr>
              <a:buSzPct val="100000"/>
              <a:buFont typeface="Arial"/>
              <a:buNone/>
            </a:pPr>
            <a:r>
              <a:rPr lang="en"/>
              <a:t>Good table design is crucial</a:t>
            </a:r>
          </a:p>
          <a:p>
            <a:pPr lvl="0" rtl="0">
              <a:spcBef>
                <a:spcPts val="0"/>
              </a:spcBef>
              <a:buClr>
                <a:schemeClr val="dk1"/>
              </a:buClr>
              <a:buFont typeface="Arial"/>
              <a:buNone/>
            </a:pPr>
            <a:endParaRPr/>
          </a:p>
          <a:p>
            <a:pPr>
              <a:spcBef>
                <a:spcPts val="0"/>
              </a:spcBef>
              <a:buNone/>
            </a:pPr>
            <a:endParaRPr/>
          </a:p>
        </p:txBody>
      </p:sp>
    </p:spTree>
    <p:extLst>
      <p:ext uri="{BB962C8B-B14F-4D97-AF65-F5344CB8AC3E}">
        <p14:creationId xmlns:p14="http://schemas.microsoft.com/office/powerpoint/2010/main" val="422794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 simplified example from our project shown here. We have the following two usecases. </a:t>
            </a:r>
          </a:p>
          <a:p>
            <a:pPr lvl="0" rtl="0">
              <a:spcBef>
                <a:spcPts val="0"/>
              </a:spcBef>
              <a:buNone/>
            </a:pPr>
            <a:endParaRPr/>
          </a:p>
          <a:p>
            <a:pPr lvl="0" rtl="0">
              <a:spcBef>
                <a:spcPts val="0"/>
              </a:spcBef>
              <a:buNone/>
            </a:pPr>
            <a:r>
              <a:rPr lang="en"/>
              <a:t>We want to return in order the cost, the providers with a cost for a procedure above/below a given threshold (used for did you pay to much use case)  as well as the </a:t>
            </a:r>
          </a:p>
          <a:p>
            <a:pPr lvl="0" rtl="0">
              <a:spcBef>
                <a:spcPts val="0"/>
              </a:spcBef>
              <a:buClr>
                <a:schemeClr val="dk1"/>
              </a:buClr>
              <a:buSzPct val="100000"/>
              <a:buFont typeface="Arial"/>
              <a:buNone/>
            </a:pPr>
            <a:r>
              <a:rPr lang="en"/>
              <a:t>most/least expensive providers for a given state</a:t>
            </a:r>
          </a:p>
          <a:p>
            <a:pPr lvl="0" rtl="0">
              <a:spcBef>
                <a:spcPts val="0"/>
              </a:spcBef>
              <a:buClr>
                <a:schemeClr val="dk1"/>
              </a:buClr>
              <a:buFont typeface="Arial"/>
              <a:buNone/>
            </a:pPr>
            <a:endParaRPr/>
          </a:p>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We set the primary key as follows the information inside the double parens is the partiton key, </a:t>
            </a:r>
          </a:p>
          <a:p>
            <a:pPr lvl="0" rtl="0">
              <a:spcBef>
                <a:spcPts val="0"/>
              </a:spcBef>
              <a:buClr>
                <a:schemeClr val="dk1"/>
              </a:buClr>
              <a:buSzPct val="100000"/>
              <a:buFont typeface="Arial"/>
              <a:buNone/>
            </a:pPr>
            <a:r>
              <a:rPr lang="en"/>
              <a:t>this is hashed and determins on which node the row will</a:t>
            </a:r>
          </a:p>
          <a:p>
            <a:pPr lvl="0" rtl="0">
              <a:spcBef>
                <a:spcPts val="0"/>
              </a:spcBef>
              <a:buClr>
                <a:schemeClr val="dk1"/>
              </a:buClr>
              <a:buSzPct val="100000"/>
              <a:buFont typeface="Arial"/>
              <a:buNone/>
            </a:pPr>
            <a:r>
              <a:rPr lang="en"/>
              <a:t>recide. the following columns are for ordering</a:t>
            </a:r>
          </a:p>
          <a:p>
            <a:pPr lvl="0" rtl="0">
              <a:spcBef>
                <a:spcPts val="0"/>
              </a:spcBef>
              <a:buClr>
                <a:schemeClr val="dk1"/>
              </a:buClr>
              <a:buSzPct val="100000"/>
              <a:buFont typeface="Arial"/>
              <a:buNone/>
            </a:pPr>
            <a:r>
              <a:rPr lang="en"/>
              <a:t> when a row is added to the table it will be inserted in the order designated by these. </a:t>
            </a:r>
          </a:p>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So here it will arrange by cost first. For good measure I added the last name, so if two providers have</a:t>
            </a:r>
          </a:p>
          <a:p>
            <a:pPr lvl="0" rtl="0">
              <a:spcBef>
                <a:spcPts val="0"/>
              </a:spcBef>
              <a:buClr>
                <a:schemeClr val="dk1"/>
              </a:buClr>
              <a:buSzPct val="100000"/>
              <a:buFont typeface="Arial"/>
              <a:buNone/>
            </a:pPr>
            <a:r>
              <a:rPr lang="en"/>
              <a:t> the same cost they will be listed alphabeticaly</a:t>
            </a:r>
          </a:p>
          <a:p>
            <a:pPr lvl="0" rtl="0">
              <a:spcBef>
                <a:spcPts val="0"/>
              </a:spcBef>
              <a:buClr>
                <a:schemeClr val="dk1"/>
              </a:buClr>
              <a:buSzPct val="100000"/>
              <a:buFont typeface="Arial"/>
              <a:buNone/>
            </a:pPr>
            <a:r>
              <a:rPr lang="en"/>
              <a:t> by last name.</a:t>
            </a:r>
          </a:p>
          <a:p>
            <a:pPr lvl="0" rtl="0">
              <a:spcBef>
                <a:spcPts val="0"/>
              </a:spcBef>
              <a:buClr>
                <a:schemeClr val="dk1"/>
              </a:buClr>
              <a:buSzPct val="100000"/>
              <a:buFont typeface="Arial"/>
              <a:buNone/>
            </a:pPr>
            <a:r>
              <a:rPr lang="en"/>
              <a:t> provider_id is added because we are creating an aggregate primary key so must be unique. </a:t>
            </a:r>
          </a:p>
          <a:p>
            <a:pPr rtl="0">
              <a:spcBef>
                <a:spcPts val="0"/>
              </a:spcBef>
              <a:buNone/>
            </a:pPr>
            <a:endParaRPr/>
          </a:p>
          <a:p>
            <a:pPr>
              <a:spcBef>
                <a:spcPts val="0"/>
              </a:spcBef>
              <a:buNone/>
            </a:pPr>
            <a:r>
              <a:rPr lang="en"/>
              <a:t>this puts the table in ther order we need for the first use case. For the second usecase we add a secondary index so that we can select WHERE state = the sate we are quering</a:t>
            </a:r>
          </a:p>
        </p:txBody>
      </p:sp>
    </p:spTree>
    <p:extLst>
      <p:ext uri="{BB962C8B-B14F-4D97-AF65-F5344CB8AC3E}">
        <p14:creationId xmlns:p14="http://schemas.microsoft.com/office/powerpoint/2010/main" val="144358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0121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we learned</a:t>
            </a:r>
          </a:p>
          <a:p>
            <a:pPr lvl="0" rtl="0">
              <a:spcBef>
                <a:spcPts val="0"/>
              </a:spcBef>
              <a:buClr>
                <a:schemeClr val="dk1"/>
              </a:buClr>
              <a:buSzPct val="100000"/>
              <a:buFont typeface="Arial"/>
              <a:buNone/>
            </a:pPr>
            <a:r>
              <a:rPr lang="en"/>
              <a:t>We ran into typical ingestion issues. Though one caught me off gaurd: Terry N Null caused the table ingestion to fail -&gt; importance of sanitizing data</a:t>
            </a:r>
          </a:p>
          <a:p>
            <a:pPr lvl="0" rtl="0">
              <a:spcBef>
                <a:spcPts val="0"/>
              </a:spcBef>
              <a:buClr>
                <a:schemeClr val="dk1"/>
              </a:buClr>
              <a:buSzPct val="100000"/>
              <a:buFont typeface="Arial"/>
              <a:buNone/>
            </a:pPr>
            <a:r>
              <a:rPr lang="en"/>
              <a:t>Did some benchmarking</a:t>
            </a:r>
          </a:p>
          <a:p>
            <a:pPr lvl="0" rtl="0">
              <a:spcBef>
                <a:spcPts val="0"/>
              </a:spcBef>
              <a:buClr>
                <a:schemeClr val="dk1"/>
              </a:buClr>
              <a:buSzPct val="100000"/>
              <a:buFont typeface="Arial"/>
              <a:buNone/>
            </a:pPr>
            <a:r>
              <a:rPr lang="en"/>
              <a:t>tried different table formats</a:t>
            </a:r>
          </a:p>
          <a:p>
            <a:pPr lvl="0" rtl="0">
              <a:spcBef>
                <a:spcPts val="0"/>
              </a:spcBef>
              <a:buNone/>
            </a:pPr>
            <a:endParaRPr/>
          </a:p>
          <a:p>
            <a:pPr lvl="0" rtl="0">
              <a:spcBef>
                <a:spcPts val="0"/>
              </a:spcBef>
              <a:buNone/>
            </a:pPr>
            <a:r>
              <a:rPr lang="en">
                <a:solidFill>
                  <a:schemeClr val="dk1"/>
                </a:solidFill>
              </a:rPr>
              <a:t>our data ingestion was not efficient, it didn't need to be because tables only need to be </a:t>
            </a:r>
          </a:p>
          <a:p>
            <a:pPr lvl="0" rtl="0">
              <a:spcBef>
                <a:spcPts val="0"/>
              </a:spcBef>
              <a:buNone/>
            </a:pPr>
            <a:r>
              <a:rPr lang="en">
                <a:solidFill>
                  <a:schemeClr val="dk1"/>
                </a:solidFill>
              </a:rPr>
              <a:t>written once, but it would be good to streamline this. </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100000"/>
              <a:buFont typeface="Arial"/>
              <a:buNone/>
            </a:pPr>
            <a:r>
              <a:rPr lang="en"/>
              <a:t>now that we created all the tables we need, it would be good to go back over them to </a:t>
            </a:r>
          </a:p>
          <a:p>
            <a:pPr lvl="0" rtl="0">
              <a:spcBef>
                <a:spcPts val="0"/>
              </a:spcBef>
              <a:buClr>
                <a:schemeClr val="dk1"/>
              </a:buClr>
              <a:buSzPct val="100000"/>
              <a:buFont typeface="Arial"/>
              <a:buNone/>
            </a:pPr>
            <a:r>
              <a:rPr lang="en"/>
              <a:t>determine if any design changes or secondary indexes can be utilized to reduce the amount of</a:t>
            </a:r>
          </a:p>
          <a:p>
            <a:pPr lvl="0" rtl="0">
              <a:spcBef>
                <a:spcPts val="0"/>
              </a:spcBef>
              <a:buClr>
                <a:schemeClr val="dk1"/>
              </a:buClr>
              <a:buSzPct val="100000"/>
              <a:buFont typeface="Arial"/>
              <a:buNone/>
            </a:pPr>
            <a:r>
              <a:rPr lang="en"/>
              <a:t>data replication</a:t>
            </a:r>
          </a:p>
          <a:p>
            <a:pPr lvl="0" rtl="0">
              <a:spcBef>
                <a:spcPts val="0"/>
              </a:spcBef>
              <a:buClr>
                <a:schemeClr val="dk1"/>
              </a:buClr>
              <a:buFont typeface="Arial"/>
              <a:buNone/>
            </a:pPr>
            <a:endParaRPr/>
          </a:p>
          <a:p>
            <a:pPr lvl="0" rtl="0">
              <a:spcBef>
                <a:spcPts val="0"/>
              </a:spcBef>
              <a:buClr>
                <a:schemeClr val="dk1"/>
              </a:buClr>
              <a:buFont typeface="Arial"/>
              <a:buNone/>
            </a:pPr>
            <a:endParaRPr/>
          </a:p>
          <a:p>
            <a:pPr>
              <a:spcBef>
                <a:spcPts val="0"/>
              </a:spcBef>
              <a:buNone/>
            </a:pPr>
            <a:endParaRPr/>
          </a:p>
        </p:txBody>
      </p:sp>
    </p:spTree>
    <p:extLst>
      <p:ext uri="{BB962C8B-B14F-4D97-AF65-F5344CB8AC3E}">
        <p14:creationId xmlns:p14="http://schemas.microsoft.com/office/powerpoint/2010/main" val="305585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Brian, Jin, Joshua</a:t>
            </a:r>
          </a:p>
          <a:p>
            <a:pPr>
              <a:spcBef>
                <a:spcPts val="0"/>
              </a:spcBef>
              <a:buNone/>
            </a:pPr>
            <a:endParaRPr/>
          </a:p>
        </p:txBody>
      </p:sp>
    </p:spTree>
    <p:extLst>
      <p:ext uri="{BB962C8B-B14F-4D97-AF65-F5344CB8AC3E}">
        <p14:creationId xmlns:p14="http://schemas.microsoft.com/office/powerpoint/2010/main" val="4216425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Font typeface="Arial"/>
              <a:buNone/>
            </a:pPr>
            <a:endParaRPr>
              <a:solidFill>
                <a:schemeClr val="dk1"/>
              </a:solidFill>
            </a:endParaRPr>
          </a:p>
          <a:p>
            <a:pPr lvl="0" rtl="0">
              <a:spcBef>
                <a:spcPts val="0"/>
              </a:spcBef>
              <a:buNone/>
            </a:pPr>
            <a:r>
              <a:rPr lang="en">
                <a:solidFill>
                  <a:schemeClr val="dk1"/>
                </a:solidFill>
              </a:rPr>
              <a:t>I was working on par of the machine learning caes in the team. </a:t>
            </a:r>
          </a:p>
          <a:p>
            <a:pPr lvl="0" rtl="0">
              <a:spcBef>
                <a:spcPts val="0"/>
              </a:spcBef>
              <a:buNone/>
            </a:pPr>
            <a:r>
              <a:rPr lang="en">
                <a:solidFill>
                  <a:schemeClr val="dk1"/>
                </a:solidFill>
              </a:rPr>
              <a:t>Techniques used for use case “did i  pay too much”</a:t>
            </a:r>
          </a:p>
          <a:p>
            <a:pPr lvl="0" rtl="0">
              <a:spcBef>
                <a:spcPts val="0"/>
              </a:spcBef>
              <a:buClr>
                <a:schemeClr val="dk1"/>
              </a:buClr>
              <a:buFont typeface="Arial"/>
              <a:buNone/>
            </a:pPr>
            <a:endParaRPr>
              <a:solidFill>
                <a:schemeClr val="dk1"/>
              </a:solidFill>
            </a:endParaRPr>
          </a:p>
          <a:p>
            <a:pPr rtl="0">
              <a:spcBef>
                <a:spcPts val="0"/>
              </a:spcBef>
              <a:buNone/>
            </a:pPr>
            <a:r>
              <a:rPr lang="en"/>
              <a:t>Questions to answer:</a:t>
            </a:r>
          </a:p>
          <a:p>
            <a:pPr rtl="0">
              <a:spcBef>
                <a:spcPts val="0"/>
              </a:spcBef>
              <a:buNone/>
            </a:pPr>
            <a:r>
              <a:rPr lang="en"/>
              <a:t>For a given procedure,  if 50% others paid less than me, fine, avg price.</a:t>
            </a:r>
          </a:p>
          <a:p>
            <a:pPr rtl="0">
              <a:spcBef>
                <a:spcPts val="0"/>
              </a:spcBef>
              <a:buNone/>
            </a:pPr>
            <a:r>
              <a:rPr lang="en"/>
              <a:t>But what if 95 % others paid less than me, probably I’m paying too much! </a:t>
            </a:r>
          </a:p>
          <a:p>
            <a:pPr rtl="0">
              <a:spcBef>
                <a:spcPts val="0"/>
              </a:spcBef>
              <a:buNone/>
            </a:pPr>
            <a:endParaRPr/>
          </a:p>
          <a:p>
            <a:pPr rtl="0">
              <a:spcBef>
                <a:spcPts val="0"/>
              </a:spcBef>
              <a:buNone/>
            </a:pPr>
            <a:endParaRPr/>
          </a:p>
          <a:p>
            <a:pPr rtl="0">
              <a:spcBef>
                <a:spcPts val="0"/>
              </a:spcBef>
              <a:buNone/>
            </a:pPr>
            <a:r>
              <a:rPr lang="en"/>
              <a:t>Observation on Data;</a:t>
            </a:r>
          </a:p>
          <a:p>
            <a:pPr rtl="0">
              <a:spcBef>
                <a:spcPts val="0"/>
              </a:spcBef>
              <a:buNone/>
            </a:pPr>
            <a:r>
              <a:rPr lang="en"/>
              <a:t>Looking into the charge for each prodecure, I found the price histogram is similar with Normal distribution. </a:t>
            </a:r>
          </a:p>
          <a:p>
            <a:pPr rtl="0">
              <a:spcBef>
                <a:spcPts val="0"/>
              </a:spcBef>
              <a:buNone/>
            </a:pPr>
            <a:r>
              <a:rPr lang="en"/>
              <a:t>From this chart, you can imagine the point near 3000 is the mean for the Normal distribution. </a:t>
            </a:r>
          </a:p>
          <a:p>
            <a:pPr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114419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Model Traning:</a:t>
            </a:r>
          </a:p>
          <a:p>
            <a:pPr rtl="0">
              <a:spcBef>
                <a:spcPts val="0"/>
              </a:spcBef>
              <a:buNone/>
            </a:pPr>
            <a:r>
              <a:rPr lang="en"/>
              <a:t>With this insight, tranning the models should be calculating </a:t>
            </a:r>
            <a:r>
              <a:rPr lang="en">
                <a:solidFill>
                  <a:schemeClr val="dk1"/>
                </a:solidFill>
              </a:rPr>
              <a:t>normal distirubution for each prodecure. </a:t>
            </a:r>
          </a:p>
          <a:p>
            <a:pPr marL="457200" lvl="0" indent="0" rtl="0">
              <a:spcBef>
                <a:spcPts val="0"/>
              </a:spcBef>
              <a:buClr>
                <a:schemeClr val="dk1"/>
              </a:buClr>
              <a:buFont typeface="Arial"/>
              <a:buNone/>
            </a:pPr>
            <a:endParaRPr>
              <a:solidFill>
                <a:schemeClr val="dk1"/>
              </a:solidFill>
            </a:endParaRPr>
          </a:p>
          <a:p>
            <a:pPr marL="457200" lvl="0" indent="0" rtl="0">
              <a:spcBef>
                <a:spcPts val="0"/>
              </a:spcBef>
              <a:buNone/>
            </a:pPr>
            <a:r>
              <a:rPr lang="en">
                <a:solidFill>
                  <a:schemeClr val="dk1"/>
                </a:solidFill>
              </a:rPr>
              <a:t>We have 5000 procedures, which  means we have to train 5000 individual models. </a:t>
            </a:r>
          </a:p>
          <a:p>
            <a:pPr marL="457200" lvl="0" indent="0" rtl="0">
              <a:spcBef>
                <a:spcPts val="0"/>
              </a:spcBef>
              <a:buClr>
                <a:schemeClr val="dk1"/>
              </a:buClr>
              <a:buFont typeface="Arial"/>
              <a:buNone/>
            </a:pPr>
            <a:endParaRPr>
              <a:solidFill>
                <a:schemeClr val="dk1"/>
              </a:solidFill>
            </a:endParaRPr>
          </a:p>
          <a:p>
            <a:pPr marL="457200" indent="0" rtl="0">
              <a:spcBef>
                <a:spcPts val="0"/>
              </a:spcBef>
              <a:buNone/>
            </a:pPr>
            <a:r>
              <a:rPr lang="en"/>
              <a:t>One way to do these calculation is using Gaussian mixture class in the spark’s MLlib, which is a macheneleaning library.</a:t>
            </a:r>
          </a:p>
          <a:p>
            <a:pPr marL="457200" lvl="0" indent="0" rtl="0">
              <a:spcBef>
                <a:spcPts val="0"/>
              </a:spcBef>
              <a:buClr>
                <a:schemeClr val="dk1"/>
              </a:buClr>
              <a:buFont typeface="Arial"/>
              <a:buNone/>
            </a:pPr>
            <a:endParaRPr/>
          </a:p>
          <a:p>
            <a:pPr marL="457200" indent="0" rtl="0">
              <a:spcBef>
                <a:spcPts val="0"/>
              </a:spcBef>
              <a:buNone/>
            </a:pPr>
            <a:r>
              <a:rPr lang="en"/>
              <a:t>The example chart shows how we visualize a model  with 50 dollar as average charge.</a:t>
            </a:r>
          </a:p>
          <a:p>
            <a:pPr rtl="0">
              <a:spcBef>
                <a:spcPts val="0"/>
              </a:spcBef>
              <a:buNone/>
            </a:pPr>
            <a:endParaRPr/>
          </a:p>
          <a:p>
            <a:pPr rtl="0">
              <a:spcBef>
                <a:spcPts val="0"/>
              </a:spcBef>
              <a:buNone/>
            </a:pPr>
            <a:endParaRPr/>
          </a:p>
          <a:p>
            <a:pPr rtl="0">
              <a:spcBef>
                <a:spcPts val="0"/>
              </a:spcBef>
              <a:buNone/>
            </a:pPr>
            <a:r>
              <a:rPr lang="en"/>
              <a:t>Answering the query:</a:t>
            </a:r>
          </a:p>
          <a:p>
            <a:pPr marL="457200" indent="0" rtl="0">
              <a:spcBef>
                <a:spcPts val="0"/>
              </a:spcBef>
              <a:buNone/>
            </a:pPr>
            <a:r>
              <a:rPr lang="en"/>
              <a:t> involves using CDF to calculate area of </a:t>
            </a:r>
            <a:r>
              <a:rPr lang="en">
                <a:solidFill>
                  <a:schemeClr val="dk1"/>
                </a:solidFill>
              </a:rPr>
              <a:t>section beyond the given price</a:t>
            </a:r>
            <a:r>
              <a:rPr lang="en"/>
              <a:t>, in the second example chart , the given price is $570.</a:t>
            </a:r>
          </a:p>
          <a:p>
            <a:pPr marL="457200" indent="0" rtl="0">
              <a:spcBef>
                <a:spcPts val="0"/>
              </a:spcBef>
              <a:buNone/>
            </a:pPr>
            <a:r>
              <a:rPr lang="en"/>
              <a:t>And with that area, we can tell , for eg. 10 % others paid more than you do.</a:t>
            </a:r>
          </a:p>
          <a:p>
            <a:pPr marL="457200" indent="0" rtl="0">
              <a:spcBef>
                <a:spcPts val="0"/>
              </a:spcBef>
              <a:buNone/>
            </a:pPr>
            <a:endParaRPr/>
          </a:p>
          <a:p>
            <a:pPr marL="457200" lvl="0" indent="0" rtl="0">
              <a:spcBef>
                <a:spcPts val="0"/>
              </a:spcBef>
              <a:buNone/>
            </a:pPr>
            <a:r>
              <a:rPr lang="en"/>
              <a:t>That’s how we are doing predictions under the hood.</a:t>
            </a:r>
          </a:p>
        </p:txBody>
      </p:sp>
    </p:spTree>
    <p:extLst>
      <p:ext uri="{BB962C8B-B14F-4D97-AF65-F5344CB8AC3E}">
        <p14:creationId xmlns:p14="http://schemas.microsoft.com/office/powerpoint/2010/main" val="3933850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0" name="Shape 3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*image from: http://www.bls.gov/opub/btn/volume-2/images/2-5-image.jpg</a:t>
            </a:r>
          </a:p>
        </p:txBody>
      </p:sp>
    </p:spTree>
    <p:extLst>
      <p:ext uri="{BB962C8B-B14F-4D97-AF65-F5344CB8AC3E}">
        <p14:creationId xmlns:p14="http://schemas.microsoft.com/office/powerpoint/2010/main" val="2210078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62074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*image on the right from: http://www.cdc.gov/nchs/images/popbridge/URv3.png</a:t>
            </a:r>
          </a:p>
        </p:txBody>
      </p:sp>
    </p:spTree>
    <p:extLst>
      <p:ext uri="{BB962C8B-B14F-4D97-AF65-F5344CB8AC3E}">
        <p14:creationId xmlns:p14="http://schemas.microsoft.com/office/powerpoint/2010/main" val="239723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77900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8941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3289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rtl="0">
              <a:spcBef>
                <a:spcPts val="0"/>
              </a:spcBef>
              <a:buNone/>
            </a:pPr>
            <a:r>
              <a:rPr lang="en"/>
              <a:t>(Doyle)</a:t>
            </a:r>
          </a:p>
          <a:p>
            <a:pPr rtl="0">
              <a:spcBef>
                <a:spcPts val="0"/>
              </a:spcBef>
              <a:buNone/>
            </a:pPr>
            <a:endParaRPr/>
          </a:p>
          <a:p>
            <a:pPr rtl="0">
              <a:spcBef>
                <a:spcPts val="0"/>
              </a:spcBef>
              <a:buNone/>
            </a:pPr>
            <a:r>
              <a:rPr lang="en"/>
              <a:t>The CMS government site has tons of public use data sets.  We focused on the 2012 aggregated provider utilitization data.</a:t>
            </a:r>
          </a:p>
          <a:p>
            <a:pPr rtl="0">
              <a:spcBef>
                <a:spcPts val="0"/>
              </a:spcBef>
              <a:buNone/>
            </a:pPr>
            <a:endParaRPr/>
          </a:p>
          <a:p>
            <a:pPr rtl="0">
              <a:spcBef>
                <a:spcPts val="0"/>
              </a:spcBef>
              <a:buNone/>
            </a:pPr>
            <a:r>
              <a:rPr lang="en"/>
              <a:t>This data set lists providers and the procedures they charged medicare for, along with related information like their address, the doctor credentials, how many patients received that service, and some statistics  - averages and standard deviations on what was charged, what the patient paid and what medicare paid.</a:t>
            </a:r>
          </a:p>
          <a:p>
            <a:pPr rtl="0">
              <a:spcBef>
                <a:spcPts val="0"/>
              </a:spcBef>
              <a:buNone/>
            </a:pPr>
            <a:endParaRPr/>
          </a:p>
          <a:p>
            <a:pPr rtl="0">
              <a:spcBef>
                <a:spcPts val="0"/>
              </a:spcBef>
              <a:buNone/>
            </a:pPr>
            <a:r>
              <a:rPr lang="en"/>
              <a:t>The data is exported in 10 or so very large Excel spreadsheets.  We converted the spreadsheets to comma separated value files, since that’s easy to ingest and process.</a:t>
            </a:r>
          </a:p>
          <a:p>
            <a:pPr rtl="0">
              <a:spcBef>
                <a:spcPts val="0"/>
              </a:spcBef>
              <a:buNone/>
            </a:pPr>
            <a:endParaRPr/>
          </a:p>
          <a:p>
            <a:pPr rtl="0">
              <a:spcBef>
                <a:spcPts val="0"/>
              </a:spcBef>
              <a:buNone/>
            </a:pPr>
            <a:r>
              <a:rPr lang="en"/>
              <a:t>The raw size of the data was around 10 million rows in the combined CSVs.</a:t>
            </a:r>
          </a:p>
          <a:p>
            <a:pPr rtl="0">
              <a:spcBef>
                <a:spcPts val="0"/>
              </a:spcBef>
              <a:buNone/>
            </a:pPr>
            <a:r>
              <a:rPr lang="en"/>
              <a:t>The search index we built from the data was nearly 2Gig in size</a:t>
            </a:r>
          </a:p>
          <a:p>
            <a:pPr rtl="0">
              <a:spcBef>
                <a:spcPts val="0"/>
              </a:spcBef>
              <a:buNone/>
            </a:pPr>
            <a:r>
              <a:rPr lang="en"/>
              <a:t>The combined database table size was nearly 4 Gig in size</a:t>
            </a:r>
          </a:p>
          <a:p>
            <a:pPr>
              <a:spcBef>
                <a:spcPts val="0"/>
              </a:spcBef>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1213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9818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In-memory computing: Can run up to 100x faster than Hadoop, allows caching of data to cut down on reloading. Very mem-intensive, however, enough mem means one data ingest then everything else is lightning fast</a:t>
            </a:r>
          </a:p>
        </p:txBody>
      </p:sp>
    </p:spTree>
    <p:extLst>
      <p:ext uri="{BB962C8B-B14F-4D97-AF65-F5344CB8AC3E}">
        <p14:creationId xmlns:p14="http://schemas.microsoft.com/office/powerpoint/2010/main" val="1613425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84566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How’d it go?</a:t>
            </a:r>
          </a:p>
          <a:p>
            <a:pPr indent="457200" rtl="0">
              <a:spcBef>
                <a:spcPts val="0"/>
              </a:spcBef>
              <a:buNone/>
            </a:pPr>
            <a:r>
              <a:rPr lang="en"/>
              <a:t>Somewhat well for a “naive” (pun intended) implementation. Naive Bayes is very easy to implement and is usually the first choice for classifiers due to that</a:t>
            </a:r>
          </a:p>
          <a:p>
            <a:pPr indent="457200" rtl="0">
              <a:spcBef>
                <a:spcPts val="0"/>
              </a:spcBef>
              <a:buNone/>
            </a:pPr>
            <a:r>
              <a:rPr lang="en"/>
              <a:t>	In our case, the initial Naive Bayes approach hit about 50% acc (i.e. on sparse vectors of HCPCS codes)</a:t>
            </a:r>
          </a:p>
          <a:p>
            <a:pPr indent="457200" rtl="0">
              <a:spcBef>
                <a:spcPts val="0"/>
              </a:spcBef>
              <a:buNone/>
            </a:pPr>
            <a:r>
              <a:rPr lang="en"/>
              <a:t>TF-IDF adds significant complexity, especially when considerations are taken for proper tokenization</a:t>
            </a:r>
          </a:p>
          <a:p>
            <a:pPr indent="457200" rtl="0">
              <a:spcBef>
                <a:spcPts val="0"/>
              </a:spcBef>
              <a:buNone/>
            </a:pPr>
            <a:r>
              <a:rPr lang="en"/>
              <a:t>	We did not use a tokenizer, just basic regex replace</a:t>
            </a:r>
          </a:p>
          <a:p>
            <a:pPr indent="457200" rtl="0">
              <a:spcBef>
                <a:spcPts val="0"/>
              </a:spcBef>
              <a:buNone/>
            </a:pPr>
            <a:r>
              <a:rPr lang="en"/>
              <a:t>	Tokenizing, key word processing, gram, n-gram, etc can significantly help</a:t>
            </a:r>
          </a:p>
          <a:p>
            <a:pPr indent="457200" rtl="0">
              <a:spcBef>
                <a:spcPts val="0"/>
              </a:spcBef>
              <a:buNone/>
            </a:pPr>
            <a:r>
              <a:rPr lang="en"/>
              <a:t>The data has some pretty large limitations</a:t>
            </a:r>
          </a:p>
          <a:p>
            <a:pPr indent="457200" rtl="0">
              <a:spcBef>
                <a:spcPts val="0"/>
              </a:spcBef>
              <a:buNone/>
            </a:pPr>
            <a:r>
              <a:rPr lang="en"/>
              <a:t>	Only a handful of labels, some very generic</a:t>
            </a:r>
          </a:p>
          <a:p>
            <a:pPr indent="457200" rtl="0">
              <a:spcBef>
                <a:spcPts val="0"/>
              </a:spcBef>
              <a:buNone/>
            </a:pPr>
            <a:r>
              <a:rPr lang="en"/>
              <a:t>	Labels are ascribed by the majority of procedures done by a doctor</a:t>
            </a:r>
          </a:p>
          <a:p>
            <a:pPr indent="457200" rtl="0">
              <a:spcBef>
                <a:spcPts val="0"/>
              </a:spcBef>
              <a:buNone/>
            </a:pPr>
            <a:r>
              <a:rPr lang="en"/>
              <a:t>		This means any two provider types can have some of the exact same text</a:t>
            </a:r>
          </a:p>
          <a:p>
            <a:pPr indent="457200" rtl="0">
              <a:spcBef>
                <a:spcPts val="0"/>
              </a:spcBef>
              <a:buNone/>
            </a:pPr>
            <a:r>
              <a:rPr lang="en"/>
              <a:t>	Significant words are still not very prevalent</a:t>
            </a:r>
          </a:p>
          <a:p>
            <a:pPr indent="457200" rtl="0">
              <a:spcBef>
                <a:spcPts val="0"/>
              </a:spcBef>
              <a:buNone/>
            </a:pPr>
            <a:r>
              <a:rPr lang="en"/>
              <a:t>		Aggregation helps, but the uniformity of descriptions boosted the effects of </a:t>
            </a:r>
          </a:p>
          <a:p>
            <a:pPr indent="457200" rtl="0">
              <a:spcBef>
                <a:spcPts val="0"/>
              </a:spcBef>
              <a:buNone/>
            </a:pPr>
            <a:r>
              <a:rPr lang="en"/>
              <a:t>		basic words like “and”, “by”, “but”, etc.</a:t>
            </a:r>
          </a:p>
          <a:p>
            <a:pPr indent="457200" rtl="0">
              <a:spcBef>
                <a:spcPts val="0"/>
              </a:spcBef>
              <a:buNone/>
            </a:pPr>
            <a:r>
              <a:rPr lang="en"/>
              <a:t>Next steps, implement more advanced NLP, compare results of aggregation vs no aggregation, </a:t>
            </a:r>
          </a:p>
          <a:p>
            <a:pPr indent="457200" rtl="0">
              <a:spcBef>
                <a:spcPts val="0"/>
              </a:spcBef>
              <a:buNone/>
            </a:pPr>
            <a:r>
              <a:rPr lang="en"/>
              <a:t>filtering of “bad words”, compare multinomial vs binary multinomial</a:t>
            </a:r>
          </a:p>
          <a:p>
            <a:pPr indent="457200" rtl="0">
              <a:spcBef>
                <a:spcPts val="0"/>
              </a:spcBef>
              <a:buNone/>
            </a:pPr>
            <a:r>
              <a:rPr lang="en"/>
              <a:t>	Could see an increase in efficiency here</a:t>
            </a:r>
          </a:p>
          <a:p>
            <a:pPr indent="457200" rtl="0">
              <a:spcBef>
                <a:spcPts val="0"/>
              </a:spcBef>
              <a:buNone/>
            </a:pPr>
            <a:endParaRPr/>
          </a:p>
          <a:p>
            <a:pPr>
              <a:spcBef>
                <a:spcPts val="0"/>
              </a:spcBef>
              <a:buNone/>
            </a:pPr>
            <a:r>
              <a:rPr lang="en"/>
              <a:t>	</a:t>
            </a:r>
          </a:p>
        </p:txBody>
      </p:sp>
    </p:spTree>
    <p:extLst>
      <p:ext uri="{BB962C8B-B14F-4D97-AF65-F5344CB8AC3E}">
        <p14:creationId xmlns:p14="http://schemas.microsoft.com/office/powerpoint/2010/main" val="2598487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82634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61597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5" name="Shape 3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4894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93337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Ingestion was somewhat manual - us kicking off a process to get csvs loaded</a:t>
            </a:r>
          </a:p>
          <a:p>
            <a:pPr lvl="0" rtl="0">
              <a:spcBef>
                <a:spcPts val="0"/>
              </a:spcBef>
              <a:buNone/>
            </a:pPr>
            <a:endParaRPr>
              <a:solidFill>
                <a:schemeClr val="dk1"/>
              </a:solidFill>
            </a:endParaRPr>
          </a:p>
          <a:p>
            <a:pPr lvl="0" rtl="0">
              <a:spcBef>
                <a:spcPts val="0"/>
              </a:spcBef>
              <a:buNone/>
            </a:pPr>
            <a:r>
              <a:rPr lang="en">
                <a:solidFill>
                  <a:schemeClr val="dk1"/>
                </a:solidFill>
              </a:rPr>
              <a:t>Would like to use Solr to process descriptions and clean out any weird characters, synonyms, and generic words</a:t>
            </a:r>
          </a:p>
          <a:p>
            <a:pPr lvl="0" rtl="0">
              <a:spcBef>
                <a:spcPts val="0"/>
              </a:spcBef>
              <a:buNone/>
            </a:pPr>
            <a:r>
              <a:rPr lang="en">
                <a:solidFill>
                  <a:schemeClr val="dk1"/>
                </a:solidFill>
              </a:rPr>
              <a:t>then use Spark to process that data</a:t>
            </a:r>
          </a:p>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r>
              <a:rPr lang="en">
                <a:solidFill>
                  <a:schemeClr val="dk1"/>
                </a:solidFill>
              </a:rPr>
              <a:t> </a:t>
            </a:r>
          </a:p>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Hunter’s Next: OAuth, Mobile/Portable, Waiting on long term processes, visualizing ML stuff</a:t>
            </a:r>
          </a:p>
          <a:p>
            <a:pPr rtl="0">
              <a:spcBef>
                <a:spcPts val="0"/>
              </a:spcBef>
              <a:buNone/>
            </a:pPr>
            <a:endParaRPr/>
          </a:p>
          <a:p>
            <a:pPr rtl="0">
              <a:spcBef>
                <a:spcPts val="0"/>
              </a:spcBef>
              <a:buNone/>
            </a:pPr>
            <a:r>
              <a:rPr lang="en"/>
              <a:t>Unit testing?</a:t>
            </a:r>
          </a:p>
          <a:p>
            <a:pPr rtl="0">
              <a:spcBef>
                <a:spcPts val="0"/>
              </a:spcBef>
              <a:buNone/>
            </a:pPr>
            <a:r>
              <a:rPr lang="en"/>
              <a:t>OAuth2 &amp; hook up Solr/Cassandra authorization (differentiate who can write versus who can read)</a:t>
            </a:r>
          </a:p>
          <a:p>
            <a:pPr rtl="0">
              <a:spcBef>
                <a:spcPts val="0"/>
              </a:spcBef>
              <a:buNone/>
            </a:pPr>
            <a:endParaRPr/>
          </a:p>
          <a:p>
            <a:pPr rtl="0">
              <a:spcBef>
                <a:spcPts val="0"/>
              </a:spcBef>
              <a:buNone/>
            </a:pPr>
            <a:r>
              <a:rPr lang="en"/>
              <a:t>Spark for ingestion?</a:t>
            </a:r>
          </a:p>
          <a:p>
            <a:pPr rtl="0">
              <a:spcBef>
                <a:spcPts val="0"/>
              </a:spcBef>
              <a:buNone/>
            </a:pPr>
            <a:r>
              <a:rPr lang="en"/>
              <a:t>“Async” flow for longer queries (ie: query via spark, create temp table, then tell user minutes later that it’s done)</a:t>
            </a:r>
          </a:p>
          <a:p>
            <a:pPr rtl="0">
              <a:spcBef>
                <a:spcPts val="0"/>
              </a:spcBef>
              <a:buNone/>
            </a:pPr>
            <a:r>
              <a:rPr lang="en"/>
              <a:t>Solr - synonyms for procedure keywords?</a:t>
            </a:r>
          </a:p>
          <a:p>
            <a:pPr rtl="0">
              <a:spcBef>
                <a:spcPts val="0"/>
              </a:spcBef>
              <a:buNone/>
            </a:pPr>
            <a:endParaRPr/>
          </a:p>
          <a:p>
            <a:pPr rtl="0">
              <a:spcBef>
                <a:spcPts val="0"/>
              </a:spcBef>
              <a:buNone/>
            </a:pPr>
            <a:r>
              <a:rPr lang="en"/>
              <a:t>plenty more analysis scenarios</a:t>
            </a:r>
          </a:p>
          <a:p>
            <a:pPr rtl="0">
              <a:spcBef>
                <a:spcPts val="0"/>
              </a:spcBef>
              <a:buNone/>
            </a:pPr>
            <a:endParaRPr/>
          </a:p>
          <a:p>
            <a:pPr rtl="0">
              <a:spcBef>
                <a:spcPts val="0"/>
              </a:spcBef>
              <a:buNone/>
            </a:pPr>
            <a:r>
              <a:rPr lang="en" b="1"/>
              <a:t>SPARK/SOLR TEXT TOKENIZING</a:t>
            </a:r>
          </a:p>
          <a:p>
            <a:pPr rtl="0">
              <a:spcBef>
                <a:spcPts val="0"/>
              </a:spcBef>
              <a:buNone/>
            </a:pPr>
            <a:r>
              <a:rPr lang="en"/>
              <a:t>Would like to use Solr to process descriptions and clean out any weird characters, synonyms, and generic words</a:t>
            </a:r>
          </a:p>
          <a:p>
            <a:pPr rtl="0">
              <a:spcBef>
                <a:spcPts val="0"/>
              </a:spcBef>
              <a:buNone/>
            </a:pPr>
            <a:r>
              <a:rPr lang="en"/>
              <a:t>then use Spark to process that data</a:t>
            </a:r>
          </a:p>
          <a:p>
            <a:pPr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412385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0109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rtl="0">
              <a:spcBef>
                <a:spcPts val="0"/>
              </a:spcBef>
              <a:buNone/>
            </a:pPr>
            <a:r>
              <a:rPr lang="en"/>
              <a:t>(Doyle)</a:t>
            </a:r>
          </a:p>
          <a:p>
            <a:pPr rtl="0">
              <a:spcBef>
                <a:spcPts val="0"/>
              </a:spcBef>
              <a:buNone/>
            </a:pPr>
            <a:endParaRPr/>
          </a:p>
          <a:p>
            <a:pPr rtl="0">
              <a:spcBef>
                <a:spcPts val="0"/>
              </a:spcBef>
              <a:buNone/>
            </a:pPr>
            <a:r>
              <a:rPr lang="en"/>
              <a:t>So before we demo a few things, here’s a peek behind the curtains at the high level architecture.</a:t>
            </a:r>
          </a:p>
          <a:p>
            <a:pPr rtl="0">
              <a:spcBef>
                <a:spcPts val="0"/>
              </a:spcBef>
              <a:buNone/>
            </a:pPr>
            <a:endParaRPr/>
          </a:p>
          <a:p>
            <a:pPr rtl="0">
              <a:spcBef>
                <a:spcPts val="0"/>
              </a:spcBef>
              <a:buNone/>
            </a:pPr>
            <a:r>
              <a:rPr lang="en"/>
              <a:t>The middle portion represents our three tier hierarchy of client, server and database with the backend running in the Amazon cloud.</a:t>
            </a:r>
          </a:p>
          <a:p>
            <a:pPr rtl="0">
              <a:spcBef>
                <a:spcPts val="0"/>
              </a:spcBef>
              <a:buNone/>
            </a:pPr>
            <a:endParaRPr/>
          </a:p>
          <a:p>
            <a:pPr rtl="0">
              <a:spcBef>
                <a:spcPts val="0"/>
              </a:spcBef>
              <a:buNone/>
            </a:pPr>
            <a:r>
              <a:rPr lang="en"/>
              <a:t>On this side is our batch mode flow - how do we get the various bits of data processed and loaded into the backend so it can be accessed interactively by user.  Batch data included the 2012 provider data into Solr and Cassandra, as well as the various processing output of the machine learning and analytical processes - generally, this is data that needs to be processed once a year.   The batch mode processes can be as fancy as </a:t>
            </a:r>
            <a:r>
              <a:rPr lang="en">
                <a:solidFill>
                  <a:schemeClr val="dk1"/>
                </a:solidFill>
              </a:rPr>
              <a:t>Spark or as simple as running a java app against the cloud hosted backend.</a:t>
            </a:r>
          </a:p>
          <a:p>
            <a:pPr rtl="0">
              <a:spcBef>
                <a:spcPts val="0"/>
              </a:spcBef>
              <a:buNone/>
            </a:pPr>
            <a:endParaRPr/>
          </a:p>
          <a:p>
            <a:pPr rtl="0">
              <a:spcBef>
                <a:spcPts val="0"/>
              </a:spcBef>
              <a:buNone/>
            </a:pPr>
            <a:r>
              <a:rPr lang="en"/>
              <a:t>The interactive flow represents what happens when a user accesses the web site via the browser.  The user picks one of the web site pages, the front end issues calls to the web service, the web service has a data access layer that knows how to talk to the backend to provide the data response.  The query results come back and the user sees the formatted data.</a:t>
            </a:r>
          </a:p>
          <a:p>
            <a:pPr rtl="0">
              <a:spcBef>
                <a:spcPts val="0"/>
              </a:spcBef>
              <a:buNone/>
            </a:pPr>
            <a:endParaRPr/>
          </a:p>
          <a:p>
            <a:pPr rtl="0">
              <a:spcBef>
                <a:spcPts val="0"/>
              </a:spcBef>
              <a:buNone/>
            </a:pPr>
            <a:r>
              <a:rPr lang="en"/>
              <a:t>We used spring MVC and tomcat to run the website and service, and we used various Amazon cloud services overall to host all of the server side.</a:t>
            </a:r>
          </a:p>
          <a:p>
            <a:pPr rtl="0">
              <a:spcBef>
                <a:spcPts val="0"/>
              </a:spcBef>
              <a:buNone/>
            </a:pPr>
            <a:endParaRPr/>
          </a:p>
          <a:p>
            <a:pPr rtl="0">
              <a:spcBef>
                <a:spcPts val="0"/>
              </a:spcBef>
              <a:buNone/>
            </a:pPr>
            <a:r>
              <a:rPr lang="en"/>
              <a:t>You’ll hear more about each of the major components in our flows, but first I’ll turn it over to Hunter to run us though a couple of our use cases.</a:t>
            </a:r>
          </a:p>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27733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7274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Demo the fancy use cases, then go into deep dives</a:t>
            </a:r>
          </a:p>
        </p:txBody>
      </p:sp>
    </p:spTree>
    <p:extLst>
      <p:ext uri="{BB962C8B-B14F-4D97-AF65-F5344CB8AC3E}">
        <p14:creationId xmlns:p14="http://schemas.microsoft.com/office/powerpoint/2010/main" val="345120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7093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a:p>
          <a:p>
            <a:pPr marL="457200" lvl="0" indent="-228600">
              <a:spcBef>
                <a:spcPts val="0"/>
              </a:spcBef>
              <a:buChar char="-"/>
            </a:pPr>
            <a:r>
              <a:rPr lang="en"/>
              <a:t>last bullet: all of these had common patterns, we just had to look them up and apply them to our project</a:t>
            </a:r>
          </a:p>
        </p:txBody>
      </p:sp>
    </p:spTree>
    <p:extLst>
      <p:ext uri="{BB962C8B-B14F-4D97-AF65-F5344CB8AC3E}">
        <p14:creationId xmlns:p14="http://schemas.microsoft.com/office/powerpoint/2010/main" val="83098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7974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3851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143000" y="841772"/>
            <a:ext cx="6858000" cy="1790699"/>
          </a:xfrm>
          <a:prstGeom prst="rect">
            <a:avLst/>
          </a:prstGeom>
          <a:noFill/>
          <a:ln>
            <a:noFill/>
          </a:ln>
        </p:spPr>
        <p:txBody>
          <a:bodyPr lIns="68575" tIns="68575" rIns="68575" bIns="68575" anchor="b" anchorCtr="0"/>
          <a:lstStyle>
            <a:lvl1pPr marL="0" marR="0" indent="0" algn="ctr" rtl="0">
              <a:lnSpc>
                <a:spcPct val="90000"/>
              </a:lnSpc>
              <a:spcBef>
                <a:spcPts val="0"/>
              </a:spcBef>
              <a:buClr>
                <a:schemeClr val="dk1"/>
              </a:buClr>
              <a:buFont typeface="Calibri"/>
              <a:buNone/>
              <a:defRPr sz="45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2" name="Shape 12"/>
          <p:cNvSpPr txBox="1">
            <a:spLocks noGrp="1"/>
          </p:cNvSpPr>
          <p:nvPr>
            <p:ph type="subTitle" idx="1"/>
          </p:nvPr>
        </p:nvSpPr>
        <p:spPr>
          <a:xfrm>
            <a:off x="1143000" y="2701528"/>
            <a:ext cx="6858000" cy="1241821"/>
          </a:xfrm>
          <a:prstGeom prst="rect">
            <a:avLst/>
          </a:prstGeom>
          <a:noFill/>
          <a:ln>
            <a:noFill/>
          </a:ln>
        </p:spPr>
        <p:txBody>
          <a:bodyPr lIns="68575" tIns="68575" rIns="68575" bIns="68575" anchor="t" anchorCtr="0"/>
          <a:lstStyle>
            <a:lvl1pPr marL="0" marR="0" indent="0" algn="ctr" rtl="0">
              <a:lnSpc>
                <a:spcPct val="90000"/>
              </a:lnSpc>
              <a:spcBef>
                <a:spcPts val="800"/>
              </a:spcBef>
              <a:buClr>
                <a:schemeClr val="dk1"/>
              </a:buClr>
              <a:buFont typeface="Arial"/>
              <a:buNone/>
              <a:defRPr sz="1800" b="0" i="0" u="none" strike="noStrike" cap="none" baseline="0">
                <a:solidFill>
                  <a:schemeClr val="dk1"/>
                </a:solidFill>
                <a:latin typeface="Calibri"/>
                <a:ea typeface="Calibri"/>
                <a:cs typeface="Calibri"/>
                <a:sym typeface="Calibri"/>
              </a:defRPr>
            </a:lvl1pPr>
            <a:lvl2pPr marL="342900" marR="0" indent="0" algn="ctr" rtl="0">
              <a:lnSpc>
                <a:spcPct val="90000"/>
              </a:lnSpc>
              <a:spcBef>
                <a:spcPts val="400"/>
              </a:spcBef>
              <a:buClr>
                <a:schemeClr val="dk1"/>
              </a:buClr>
              <a:buFont typeface="Arial"/>
              <a:buNone/>
              <a:defRPr sz="1500" b="0" i="0" u="none" strike="noStrike" cap="none" baseline="0">
                <a:solidFill>
                  <a:schemeClr val="dk1"/>
                </a:solidFill>
                <a:latin typeface="Calibri"/>
                <a:ea typeface="Calibri"/>
                <a:cs typeface="Calibri"/>
                <a:sym typeface="Calibri"/>
              </a:defRPr>
            </a:lvl2pPr>
            <a:lvl3pPr marL="685800" marR="0" indent="0" algn="ctr" rtl="0">
              <a:lnSpc>
                <a:spcPct val="90000"/>
              </a:lnSpc>
              <a:spcBef>
                <a:spcPts val="400"/>
              </a:spcBef>
              <a:buClr>
                <a:schemeClr val="dk1"/>
              </a:buClr>
              <a:buFont typeface="Arial"/>
              <a:buNone/>
              <a:defRPr sz="1400" b="0" i="0" u="none" strike="noStrike" cap="none" baseline="0">
                <a:solidFill>
                  <a:schemeClr val="dk1"/>
                </a:solidFill>
                <a:latin typeface="Calibri"/>
                <a:ea typeface="Calibri"/>
                <a:cs typeface="Calibri"/>
                <a:sym typeface="Calibri"/>
              </a:defRPr>
            </a:lvl3pPr>
            <a:lvl4pPr marL="1028700" marR="0" indent="0" algn="ctr" rtl="0">
              <a:lnSpc>
                <a:spcPct val="90000"/>
              </a:lnSpc>
              <a:spcBef>
                <a:spcPts val="400"/>
              </a:spcBef>
              <a:buClr>
                <a:schemeClr val="dk1"/>
              </a:buClr>
              <a:buFont typeface="Arial"/>
              <a:buNone/>
              <a:defRPr sz="1200" b="0" i="0" u="none" strike="noStrike" cap="none" baseline="0">
                <a:solidFill>
                  <a:schemeClr val="dk1"/>
                </a:solidFill>
                <a:latin typeface="Calibri"/>
                <a:ea typeface="Calibri"/>
                <a:cs typeface="Calibri"/>
                <a:sym typeface="Calibri"/>
              </a:defRPr>
            </a:lvl4pPr>
            <a:lvl5pPr marL="1371600" marR="0" indent="0" algn="ctr" rtl="0">
              <a:lnSpc>
                <a:spcPct val="90000"/>
              </a:lnSpc>
              <a:spcBef>
                <a:spcPts val="400"/>
              </a:spcBef>
              <a:buClr>
                <a:schemeClr val="dk1"/>
              </a:buClr>
              <a:buFont typeface="Arial"/>
              <a:buNone/>
              <a:defRPr sz="1200" b="0" i="0" u="none" strike="noStrike" cap="none" baseline="0">
                <a:solidFill>
                  <a:schemeClr val="dk1"/>
                </a:solidFill>
                <a:latin typeface="Calibri"/>
                <a:ea typeface="Calibri"/>
                <a:cs typeface="Calibri"/>
                <a:sym typeface="Calibri"/>
              </a:defRPr>
            </a:lvl5pPr>
            <a:lvl6pPr marL="1714500" marR="0" indent="0" algn="ctr" rtl="0">
              <a:lnSpc>
                <a:spcPct val="90000"/>
              </a:lnSpc>
              <a:spcBef>
                <a:spcPts val="400"/>
              </a:spcBef>
              <a:buClr>
                <a:schemeClr val="dk1"/>
              </a:buClr>
              <a:buFont typeface="Arial"/>
              <a:buNone/>
              <a:defRPr sz="1200" b="0" i="0" u="none" strike="noStrike" cap="none" baseline="0">
                <a:solidFill>
                  <a:schemeClr val="dk1"/>
                </a:solidFill>
                <a:latin typeface="Calibri"/>
                <a:ea typeface="Calibri"/>
                <a:cs typeface="Calibri"/>
                <a:sym typeface="Calibri"/>
              </a:defRPr>
            </a:lvl6pPr>
            <a:lvl7pPr marL="2057400" marR="0" indent="0" algn="ctr" rtl="0">
              <a:lnSpc>
                <a:spcPct val="90000"/>
              </a:lnSpc>
              <a:spcBef>
                <a:spcPts val="400"/>
              </a:spcBef>
              <a:buClr>
                <a:schemeClr val="dk1"/>
              </a:buClr>
              <a:buFont typeface="Arial"/>
              <a:buNone/>
              <a:defRPr sz="1200" b="0" i="0" u="none" strike="noStrike" cap="none" baseline="0">
                <a:solidFill>
                  <a:schemeClr val="dk1"/>
                </a:solidFill>
                <a:latin typeface="Calibri"/>
                <a:ea typeface="Calibri"/>
                <a:cs typeface="Calibri"/>
                <a:sym typeface="Calibri"/>
              </a:defRPr>
            </a:lvl7pPr>
            <a:lvl8pPr marL="2400300" marR="0" indent="0" algn="ctr" rtl="0">
              <a:lnSpc>
                <a:spcPct val="90000"/>
              </a:lnSpc>
              <a:spcBef>
                <a:spcPts val="400"/>
              </a:spcBef>
              <a:buClr>
                <a:schemeClr val="dk1"/>
              </a:buClr>
              <a:buFont typeface="Arial"/>
              <a:buNone/>
              <a:defRPr sz="1200" b="0" i="0" u="none" strike="noStrike" cap="none" baseline="0">
                <a:solidFill>
                  <a:schemeClr val="dk1"/>
                </a:solidFill>
                <a:latin typeface="Calibri"/>
                <a:ea typeface="Calibri"/>
                <a:cs typeface="Calibri"/>
                <a:sym typeface="Calibri"/>
              </a:defRPr>
            </a:lvl8pPr>
            <a:lvl9pPr marL="2743200" marR="0" indent="0" algn="ctr" rtl="0">
              <a:lnSpc>
                <a:spcPct val="90000"/>
              </a:lnSpc>
              <a:spcBef>
                <a:spcPts val="400"/>
              </a:spcBef>
              <a:buClr>
                <a:schemeClr val="dk1"/>
              </a:buClr>
              <a:buFont typeface="Arial"/>
              <a:buNone/>
              <a:defRPr sz="1200" b="0" i="0" u="none" strike="noStrike" cap="none" baseline="0">
                <a:solidFill>
                  <a:schemeClr val="dk1"/>
                </a:solidFill>
                <a:latin typeface="Calibri"/>
                <a:ea typeface="Calibri"/>
                <a:cs typeface="Calibri"/>
                <a:sym typeface="Calibri"/>
              </a:defRPr>
            </a:lvl9pPr>
          </a:lstStyle>
          <a:p>
            <a:endParaRPr/>
          </a:p>
        </p:txBody>
      </p:sp>
      <p:sp>
        <p:nvSpPr>
          <p:cNvPr id="13" name="Shape 13"/>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14" name="Shape 14"/>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3"/>
            <a:ext cx="7886700" cy="994172"/>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940248" y="-942379"/>
            <a:ext cx="3263503" cy="7886700"/>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5350073" y="1467445"/>
            <a:ext cx="4358878" cy="1971675"/>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1349573" y="-447079"/>
            <a:ext cx="4358878" cy="5800724"/>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77" name="Shape 77"/>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599" cy="2052599"/>
          </a:xfrm>
          <a:prstGeom prst="rect">
            <a:avLst/>
          </a:prstGeom>
        </p:spPr>
        <p:txBody>
          <a:bodyPr lIns="91425" tIns="91425" rIns="91425" bIns="91425" anchor="b" anchorCtr="0"/>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a:endParaRPr/>
          </a:p>
        </p:txBody>
      </p:sp>
      <p:sp>
        <p:nvSpPr>
          <p:cNvPr id="253" name="Shape 253"/>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a:endParaRPr/>
          </a:p>
        </p:txBody>
      </p:sp>
      <p:sp>
        <p:nvSpPr>
          <p:cNvPr id="254" name="Shape 25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257" name="Shape 25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0" name="Shape 260"/>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1" name="Shape 2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4" name="Shape 264"/>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65" name="Shape 265"/>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66" name="Shape 26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9" name="Shape 2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272" name="Shape 272"/>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73" name="Shape 27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90250" y="450150"/>
            <a:ext cx="6367800" cy="4090800"/>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276" name="Shape 2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77"/>
        <p:cNvGrpSpPr/>
        <p:nvPr/>
      </p:nvGrpSpPr>
      <p:grpSpPr>
        <a:xfrm>
          <a:off x="0" y="0"/>
          <a:ext cx="0" cy="0"/>
          <a:chOff x="0" y="0"/>
          <a:chExt cx="0" cy="0"/>
        </a:xfrm>
      </p:grpSpPr>
      <p:sp>
        <p:nvSpPr>
          <p:cNvPr id="278" name="Shape 278"/>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279" name="Shape 279"/>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280" name="Shape 280"/>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281" name="Shape 281"/>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82" name="Shape 28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28650" y="273843"/>
            <a:ext cx="7886700" cy="994172"/>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628650" y="1369218"/>
            <a:ext cx="7886700" cy="3263503"/>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285" name="Shape 28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11700" y="1106125"/>
            <a:ext cx="8520599" cy="1963500"/>
          </a:xfrm>
          <a:prstGeom prst="rect">
            <a:avLst/>
          </a:prstGeom>
        </p:spPr>
        <p:txBody>
          <a:bodyPr lIns="91425" tIns="91425" rIns="91425" bIns="91425" anchor="b" anchorCtr="0"/>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a:endParaRPr/>
          </a:p>
        </p:txBody>
      </p:sp>
      <p:sp>
        <p:nvSpPr>
          <p:cNvPr id="288" name="Shape 288"/>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289" name="Shape 2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23887" y="1282303"/>
            <a:ext cx="7886700" cy="2139552"/>
          </a:xfrm>
          <a:prstGeom prst="rect">
            <a:avLst/>
          </a:prstGeom>
          <a:noFill/>
          <a:ln>
            <a:noFill/>
          </a:ln>
        </p:spPr>
        <p:txBody>
          <a:bodyPr lIns="68575" tIns="68575" rIns="68575" bIns="68575" anchor="b" anchorCtr="0"/>
          <a:lstStyle>
            <a:lvl1pPr rtl="0">
              <a:spcBef>
                <a:spcPts val="0"/>
              </a:spcBef>
              <a:defRPr sz="45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623887" y="3442097"/>
            <a:ext cx="7886700" cy="1125140"/>
          </a:xfrm>
          <a:prstGeom prst="rect">
            <a:avLst/>
          </a:prstGeom>
          <a:noFill/>
          <a:ln>
            <a:noFill/>
          </a:ln>
        </p:spPr>
        <p:txBody>
          <a:bodyPr lIns="68575" tIns="68575" rIns="68575" bIns="68575" anchor="t" anchorCtr="0"/>
          <a:lstStyle>
            <a:lvl1pPr marL="0" indent="0" rtl="0">
              <a:spcBef>
                <a:spcPts val="0"/>
              </a:spcBef>
              <a:buClr>
                <a:srgbClr val="888888"/>
              </a:buClr>
              <a:buFont typeface="Calibri"/>
              <a:buNone/>
              <a:defRPr sz="1800">
                <a:solidFill>
                  <a:srgbClr val="888888"/>
                </a:solidFill>
              </a:defRPr>
            </a:lvl1pPr>
            <a:lvl2pPr marL="342900" indent="0" rtl="0">
              <a:spcBef>
                <a:spcPts val="0"/>
              </a:spcBef>
              <a:buClr>
                <a:srgbClr val="888888"/>
              </a:buClr>
              <a:buFont typeface="Calibri"/>
              <a:buNone/>
              <a:defRPr sz="1500">
                <a:solidFill>
                  <a:srgbClr val="888888"/>
                </a:solidFill>
              </a:defRPr>
            </a:lvl2pPr>
            <a:lvl3pPr marL="685800" indent="0" rtl="0">
              <a:spcBef>
                <a:spcPts val="0"/>
              </a:spcBef>
              <a:buClr>
                <a:srgbClr val="888888"/>
              </a:buClr>
              <a:buFont typeface="Calibri"/>
              <a:buNone/>
              <a:defRPr sz="1400">
                <a:solidFill>
                  <a:srgbClr val="888888"/>
                </a:solidFill>
              </a:defRPr>
            </a:lvl3pPr>
            <a:lvl4pPr marL="1028700" indent="0" rtl="0">
              <a:spcBef>
                <a:spcPts val="0"/>
              </a:spcBef>
              <a:buClr>
                <a:srgbClr val="888888"/>
              </a:buClr>
              <a:buFont typeface="Calibri"/>
              <a:buNone/>
              <a:defRPr sz="1200">
                <a:solidFill>
                  <a:srgbClr val="888888"/>
                </a:solidFill>
              </a:defRPr>
            </a:lvl4pPr>
            <a:lvl5pPr marL="1371600" indent="0" rtl="0">
              <a:spcBef>
                <a:spcPts val="0"/>
              </a:spcBef>
              <a:buClr>
                <a:srgbClr val="888888"/>
              </a:buClr>
              <a:buFont typeface="Calibri"/>
              <a:buNone/>
              <a:defRPr sz="1200">
                <a:solidFill>
                  <a:srgbClr val="888888"/>
                </a:solidFill>
              </a:defRPr>
            </a:lvl5pPr>
            <a:lvl6pPr marL="1714500" indent="0" rtl="0">
              <a:spcBef>
                <a:spcPts val="0"/>
              </a:spcBef>
              <a:buClr>
                <a:srgbClr val="888888"/>
              </a:buClr>
              <a:buFont typeface="Calibri"/>
              <a:buNone/>
              <a:defRPr sz="1200">
                <a:solidFill>
                  <a:srgbClr val="888888"/>
                </a:solidFill>
              </a:defRPr>
            </a:lvl6pPr>
            <a:lvl7pPr marL="2057400" indent="0" rtl="0">
              <a:spcBef>
                <a:spcPts val="0"/>
              </a:spcBef>
              <a:buClr>
                <a:srgbClr val="888888"/>
              </a:buClr>
              <a:buFont typeface="Calibri"/>
              <a:buNone/>
              <a:defRPr sz="1200">
                <a:solidFill>
                  <a:srgbClr val="888888"/>
                </a:solidFill>
              </a:defRPr>
            </a:lvl7pPr>
            <a:lvl8pPr marL="2400300" indent="0" rtl="0">
              <a:spcBef>
                <a:spcPts val="0"/>
              </a:spcBef>
              <a:buClr>
                <a:srgbClr val="888888"/>
              </a:buClr>
              <a:buFont typeface="Calibri"/>
              <a:buNone/>
              <a:defRPr sz="1200">
                <a:solidFill>
                  <a:srgbClr val="888888"/>
                </a:solidFill>
              </a:defRPr>
            </a:lvl8pPr>
            <a:lvl9pPr marL="2743200" indent="0" rtl="0">
              <a:spcBef>
                <a:spcPts val="0"/>
              </a:spcBef>
              <a:buClr>
                <a:srgbClr val="888888"/>
              </a:buClr>
              <a:buFont typeface="Calibri"/>
              <a:buNone/>
              <a:defRPr sz="1200">
                <a:solidFill>
                  <a:srgbClr val="888888"/>
                </a:solidFill>
              </a:defRPr>
            </a:lvl9pPr>
          </a:lstStyle>
          <a:p>
            <a:endParaRPr/>
          </a:p>
        </p:txBody>
      </p:sp>
      <p:sp>
        <p:nvSpPr>
          <p:cNvPr id="25" name="Shape 25"/>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28650" y="273843"/>
            <a:ext cx="7886700" cy="994172"/>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628650" y="1369218"/>
            <a:ext cx="3886200" cy="3263503"/>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2"/>
          </p:nvPr>
        </p:nvSpPr>
        <p:spPr>
          <a:xfrm>
            <a:off x="4629150" y="1369218"/>
            <a:ext cx="3886200" cy="3263503"/>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9841" y="273843"/>
            <a:ext cx="7886700" cy="994172"/>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629841" y="1260872"/>
            <a:ext cx="3868340" cy="617934"/>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38" name="Shape 38"/>
          <p:cNvSpPr txBox="1">
            <a:spLocks noGrp="1"/>
          </p:cNvSpPr>
          <p:nvPr>
            <p:ph type="body" idx="2"/>
          </p:nvPr>
        </p:nvSpPr>
        <p:spPr>
          <a:xfrm>
            <a:off x="629841" y="1878806"/>
            <a:ext cx="3868340" cy="2763440"/>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29150" y="1260872"/>
            <a:ext cx="3887390" cy="617934"/>
          </a:xfrm>
          <a:prstGeom prst="rect">
            <a:avLst/>
          </a:prstGeom>
          <a:noFill/>
          <a:ln>
            <a:noFill/>
          </a:ln>
        </p:spPr>
        <p:txBody>
          <a:bodyPr lIns="68575" tIns="68575" rIns="68575" bIns="68575" anchor="b" anchorCtr="0"/>
          <a:lstStyle>
            <a:lvl1pPr marL="0" indent="0" rtl="0">
              <a:spcBef>
                <a:spcPts val="0"/>
              </a:spcBef>
              <a:buFont typeface="Calibri"/>
              <a:buNone/>
              <a:defRPr sz="1800" b="1"/>
            </a:lvl1pPr>
            <a:lvl2pPr marL="342900" indent="0" rtl="0">
              <a:spcBef>
                <a:spcPts val="0"/>
              </a:spcBef>
              <a:buFont typeface="Calibri"/>
              <a:buNone/>
              <a:defRPr sz="1500" b="1"/>
            </a:lvl2pPr>
            <a:lvl3pPr marL="685800" indent="0" rtl="0">
              <a:spcBef>
                <a:spcPts val="0"/>
              </a:spcBef>
              <a:buFont typeface="Calibri"/>
              <a:buNone/>
              <a:defRPr sz="1400" b="1"/>
            </a:lvl3pPr>
            <a:lvl4pPr marL="1028700" indent="0" rtl="0">
              <a:spcBef>
                <a:spcPts val="0"/>
              </a:spcBef>
              <a:buFont typeface="Calibri"/>
              <a:buNone/>
              <a:defRPr sz="1200" b="1"/>
            </a:lvl4pPr>
            <a:lvl5pPr marL="1371600" indent="0" rtl="0">
              <a:spcBef>
                <a:spcPts val="0"/>
              </a:spcBef>
              <a:buFont typeface="Calibri"/>
              <a:buNone/>
              <a:defRPr sz="1200" b="1"/>
            </a:lvl5pPr>
            <a:lvl6pPr marL="1714500" indent="0" rtl="0">
              <a:spcBef>
                <a:spcPts val="0"/>
              </a:spcBef>
              <a:buFont typeface="Calibri"/>
              <a:buNone/>
              <a:defRPr sz="1200" b="1"/>
            </a:lvl6pPr>
            <a:lvl7pPr marL="2057400" indent="0" rtl="0">
              <a:spcBef>
                <a:spcPts val="0"/>
              </a:spcBef>
              <a:buFont typeface="Calibri"/>
              <a:buNone/>
              <a:defRPr sz="1200" b="1"/>
            </a:lvl7pPr>
            <a:lvl8pPr marL="2400300" indent="0" rtl="0">
              <a:spcBef>
                <a:spcPts val="0"/>
              </a:spcBef>
              <a:buFont typeface="Calibri"/>
              <a:buNone/>
              <a:defRPr sz="1200" b="1"/>
            </a:lvl8pPr>
            <a:lvl9pPr marL="2743200" indent="0" rtl="0">
              <a:spcBef>
                <a:spcPts val="0"/>
              </a:spcBef>
              <a:buFont typeface="Calibri"/>
              <a:buNone/>
              <a:defRPr sz="1200" b="1"/>
            </a:lvl9pPr>
          </a:lstStyle>
          <a:p>
            <a:endParaRPr/>
          </a:p>
        </p:txBody>
      </p:sp>
      <p:sp>
        <p:nvSpPr>
          <p:cNvPr id="40" name="Shape 40"/>
          <p:cNvSpPr txBox="1">
            <a:spLocks noGrp="1"/>
          </p:cNvSpPr>
          <p:nvPr>
            <p:ph type="body" idx="4"/>
          </p:nvPr>
        </p:nvSpPr>
        <p:spPr>
          <a:xfrm>
            <a:off x="4629150" y="1878806"/>
            <a:ext cx="3887390" cy="2763440"/>
          </a:xfrm>
          <a:prstGeom prst="rect">
            <a:avLst/>
          </a:prstGeom>
          <a:noFill/>
          <a:ln>
            <a:noFill/>
          </a:ln>
        </p:spPr>
        <p:txBody>
          <a:bodyPr lIns="68575" tIns="68575" rIns="68575" bIns="68575" anchor="t" anchorCtr="0"/>
          <a:lstStyle>
            <a:lvl1pPr marL="177800" indent="-38100" algn="l" rtl="0">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marL="520700" indent="-63500" algn="l" rtl="0">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marL="863600" indent="-76200" algn="l" rtl="0">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marL="12065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marL="15494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marL="18923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marL="22352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marL="25781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marL="2921000" indent="-88900" algn="l" rtl="0">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8650" y="273843"/>
            <a:ext cx="7886700" cy="994172"/>
          </a:xfrm>
          <a:prstGeom prst="rect">
            <a:avLst/>
          </a:prstGeom>
          <a:noFill/>
          <a:ln>
            <a:noFill/>
          </a:ln>
        </p:spPr>
        <p:txBody>
          <a:bodyPr lIns="68575" tIns="68575" rIns="68575" bIns="68575" anchor="ctr" anchorCtr="0"/>
          <a:lstStyle>
            <a:lvl1pPr algn="l" rtl="0">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9841" y="342900"/>
            <a:ext cx="2949177" cy="1200149"/>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887391" y="740568"/>
            <a:ext cx="4629150" cy="3655218"/>
          </a:xfrm>
          <a:prstGeom prst="rect">
            <a:avLst/>
          </a:prstGeom>
          <a:noFill/>
          <a:ln>
            <a:noFill/>
          </a:ln>
        </p:spPr>
        <p:txBody>
          <a:bodyPr lIns="68575" tIns="68575" rIns="68575" bIns="68575" anchor="t" anchorCtr="0"/>
          <a:lstStyle>
            <a:lvl1pPr rtl="0">
              <a:spcBef>
                <a:spcPts val="0"/>
              </a:spcBef>
              <a:defRPr sz="2400"/>
            </a:lvl1pPr>
            <a:lvl2pPr rtl="0">
              <a:spcBef>
                <a:spcPts val="0"/>
              </a:spcBef>
              <a:defRPr sz="2100"/>
            </a:lvl2pPr>
            <a:lvl3pPr rtl="0">
              <a:spcBef>
                <a:spcPts val="0"/>
              </a:spcBef>
              <a:defRPr sz="1800"/>
            </a:lvl3pPr>
            <a:lvl4pPr rtl="0">
              <a:spcBef>
                <a:spcPts val="0"/>
              </a:spcBef>
              <a:defRPr sz="1500"/>
            </a:lvl4pPr>
            <a:lvl5pPr rtl="0">
              <a:spcBef>
                <a:spcPts val="0"/>
              </a:spcBef>
              <a:defRPr sz="1500"/>
            </a:lvl5pPr>
            <a:lvl6pPr rtl="0">
              <a:spcBef>
                <a:spcPts val="0"/>
              </a:spcBef>
              <a:defRPr sz="1500"/>
            </a:lvl6pPr>
            <a:lvl7pPr rtl="0">
              <a:spcBef>
                <a:spcPts val="0"/>
              </a:spcBef>
              <a:defRPr sz="1500"/>
            </a:lvl7pPr>
            <a:lvl8pPr rtl="0">
              <a:spcBef>
                <a:spcPts val="0"/>
              </a:spcBef>
              <a:defRPr sz="1500"/>
            </a:lvl8pPr>
            <a:lvl9pPr rtl="0">
              <a:spcBef>
                <a:spcPts val="0"/>
              </a:spcBef>
              <a:defRPr sz="1500"/>
            </a:lvl9pPr>
          </a:lstStyle>
          <a:p>
            <a:endParaRPr/>
          </a:p>
        </p:txBody>
      </p:sp>
      <p:sp>
        <p:nvSpPr>
          <p:cNvPr id="56" name="Shape 56"/>
          <p:cNvSpPr txBox="1">
            <a:spLocks noGrp="1"/>
          </p:cNvSpPr>
          <p:nvPr>
            <p:ph type="body" idx="2"/>
          </p:nvPr>
        </p:nvSpPr>
        <p:spPr>
          <a:xfrm>
            <a:off x="629841" y="1543050"/>
            <a:ext cx="2949177" cy="2858691"/>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57" name="Shape 57"/>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1" y="342900"/>
            <a:ext cx="2949177" cy="1200149"/>
          </a:xfrm>
          <a:prstGeom prst="rect">
            <a:avLst/>
          </a:prstGeom>
          <a:noFill/>
          <a:ln>
            <a:noFill/>
          </a:ln>
        </p:spPr>
        <p:txBody>
          <a:bodyPr lIns="68575" tIns="68575" rIns="68575" bIns="68575" anchor="b" anchorCtr="0"/>
          <a:lstStyle>
            <a:lvl1pPr rtl="0">
              <a:spcBef>
                <a:spcPts val="0"/>
              </a:spcBef>
              <a:defRPr sz="2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3887391" y="740568"/>
            <a:ext cx="4629150" cy="3655218"/>
          </a:xfrm>
          <a:prstGeom prst="rect">
            <a:avLst/>
          </a:prstGeom>
          <a:noFill/>
          <a:ln>
            <a:noFill/>
          </a:ln>
        </p:spPr>
        <p:txBody>
          <a:bodyPr lIns="68575" tIns="68575" rIns="68575" bIns="68575" anchor="ctr" anchorCtr="0"/>
          <a:lstStyle>
            <a:lvl1pPr marL="0" marR="0" indent="0" algn="l" rtl="0">
              <a:spcBef>
                <a:spcPts val="0"/>
              </a:spcBef>
              <a:buClr>
                <a:srgbClr val="888888"/>
              </a:buClr>
              <a:buSzPct val="45833"/>
              <a:buFont typeface="Calibri"/>
              <a:buNone/>
              <a:defRPr sz="2400" b="0" i="0" u="none" strike="noStrike" cap="none" baseline="0">
                <a:solidFill>
                  <a:srgbClr val="888888"/>
                </a:solidFill>
                <a:latin typeface="Calibri"/>
                <a:ea typeface="Calibri"/>
                <a:cs typeface="Calibri"/>
                <a:sym typeface="Calibri"/>
              </a:defRPr>
            </a:lvl1pPr>
            <a:lvl2pPr marL="342900" marR="0" indent="0" algn="l" rtl="0">
              <a:spcBef>
                <a:spcPts val="0"/>
              </a:spcBef>
              <a:buClr>
                <a:schemeClr val="dk1"/>
              </a:buClr>
              <a:buSzPct val="52380"/>
              <a:buFont typeface="Calibri"/>
              <a:buNone/>
              <a:defRPr sz="2100" b="0" i="0" u="none" strike="noStrike" cap="none" baseline="0">
                <a:solidFill>
                  <a:schemeClr val="dk1"/>
                </a:solidFill>
                <a:latin typeface="Calibri"/>
                <a:ea typeface="Calibri"/>
                <a:cs typeface="Calibri"/>
                <a:sym typeface="Calibri"/>
              </a:defRPr>
            </a:lvl2pPr>
            <a:lvl3pPr marL="685800" marR="0" indent="0" algn="l" rtl="0">
              <a:spcBef>
                <a:spcPts val="0"/>
              </a:spcBef>
              <a:buClr>
                <a:schemeClr val="dk1"/>
              </a:buClr>
              <a:buSzPct val="61111"/>
              <a:buFont typeface="Calibri"/>
              <a:buNone/>
              <a:defRPr sz="1800" b="0" i="0" u="none" strike="noStrike" cap="none" baseline="0">
                <a:solidFill>
                  <a:schemeClr val="dk1"/>
                </a:solidFill>
                <a:latin typeface="Calibri"/>
                <a:ea typeface="Calibri"/>
                <a:cs typeface="Calibri"/>
                <a:sym typeface="Calibri"/>
              </a:defRPr>
            </a:lvl3pPr>
            <a:lvl4pPr marL="1028700" marR="0" indent="0" algn="l" rtl="0">
              <a:spcBef>
                <a:spcPts val="0"/>
              </a:spcBef>
              <a:buClr>
                <a:schemeClr val="dk1"/>
              </a:buClr>
              <a:buSzPct val="73333"/>
              <a:buFont typeface="Calibri"/>
              <a:buNone/>
              <a:defRPr sz="1500" b="0" i="0" u="none" strike="noStrike" cap="none" baseline="0">
                <a:solidFill>
                  <a:schemeClr val="dk1"/>
                </a:solidFill>
                <a:latin typeface="Calibri"/>
                <a:ea typeface="Calibri"/>
                <a:cs typeface="Calibri"/>
                <a:sym typeface="Calibri"/>
              </a:defRPr>
            </a:lvl4pPr>
            <a:lvl5pPr marL="1371600" marR="0" indent="0" algn="l" rtl="0">
              <a:spcBef>
                <a:spcPts val="0"/>
              </a:spcBef>
              <a:buClr>
                <a:schemeClr val="dk1"/>
              </a:buClr>
              <a:buSzPct val="73333"/>
              <a:buFont typeface="Calibri"/>
              <a:buNone/>
              <a:defRPr sz="1500" b="0" i="0" u="none" strike="noStrike" cap="none" baseline="0">
                <a:solidFill>
                  <a:schemeClr val="dk1"/>
                </a:solidFill>
                <a:latin typeface="Calibri"/>
                <a:ea typeface="Calibri"/>
                <a:cs typeface="Calibri"/>
                <a:sym typeface="Calibri"/>
              </a:defRPr>
            </a:lvl5pPr>
            <a:lvl6pPr marL="1714500" marR="0" indent="0" algn="l" rtl="0">
              <a:spcBef>
                <a:spcPts val="0"/>
              </a:spcBef>
              <a:buClr>
                <a:schemeClr val="dk1"/>
              </a:buClr>
              <a:buSzPct val="73333"/>
              <a:buFont typeface="Calibri"/>
              <a:buNone/>
              <a:defRPr sz="1500" b="0" i="0" u="none" strike="noStrike" cap="none" baseline="0">
                <a:solidFill>
                  <a:schemeClr val="dk1"/>
                </a:solidFill>
                <a:latin typeface="Calibri"/>
                <a:ea typeface="Calibri"/>
                <a:cs typeface="Calibri"/>
                <a:sym typeface="Calibri"/>
              </a:defRPr>
            </a:lvl6pPr>
            <a:lvl7pPr marL="2057400" marR="0" indent="0" algn="l" rtl="0">
              <a:spcBef>
                <a:spcPts val="0"/>
              </a:spcBef>
              <a:buClr>
                <a:schemeClr val="dk1"/>
              </a:buClr>
              <a:buSzPct val="73333"/>
              <a:buFont typeface="Calibri"/>
              <a:buNone/>
              <a:defRPr sz="1500" b="0" i="0" u="none" strike="noStrike" cap="none" baseline="0">
                <a:solidFill>
                  <a:schemeClr val="dk1"/>
                </a:solidFill>
                <a:latin typeface="Calibri"/>
                <a:ea typeface="Calibri"/>
                <a:cs typeface="Calibri"/>
                <a:sym typeface="Calibri"/>
              </a:defRPr>
            </a:lvl7pPr>
            <a:lvl8pPr marL="2400300" marR="0" indent="0" algn="l" rtl="0">
              <a:spcBef>
                <a:spcPts val="0"/>
              </a:spcBef>
              <a:buClr>
                <a:schemeClr val="dk1"/>
              </a:buClr>
              <a:buSzPct val="73333"/>
              <a:buFont typeface="Calibri"/>
              <a:buNone/>
              <a:defRPr sz="1500" b="0" i="0" u="none" strike="noStrike" cap="none" baseline="0">
                <a:solidFill>
                  <a:schemeClr val="dk1"/>
                </a:solidFill>
                <a:latin typeface="Calibri"/>
                <a:ea typeface="Calibri"/>
                <a:cs typeface="Calibri"/>
                <a:sym typeface="Calibri"/>
              </a:defRPr>
            </a:lvl8pPr>
            <a:lvl9pPr marL="2743200" marR="0" indent="0" algn="l" rtl="0">
              <a:spcBef>
                <a:spcPts val="0"/>
              </a:spcBef>
              <a:buClr>
                <a:schemeClr val="dk1"/>
              </a:buClr>
              <a:buSzPct val="73333"/>
              <a:buFont typeface="Calibri"/>
              <a:buNone/>
              <a:defRPr sz="1500" b="0" i="0" u="none" strike="noStrike" cap="none" baseline="0">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1"/>
          </p:nvPr>
        </p:nvSpPr>
        <p:spPr>
          <a:xfrm>
            <a:off x="629841" y="1543050"/>
            <a:ext cx="2949177" cy="2858691"/>
          </a:xfrm>
          <a:prstGeom prst="rect">
            <a:avLst/>
          </a:prstGeom>
          <a:noFill/>
          <a:ln>
            <a:noFill/>
          </a:ln>
        </p:spPr>
        <p:txBody>
          <a:bodyPr lIns="68575" tIns="68575" rIns="68575" bIns="68575" anchor="t" anchorCtr="0"/>
          <a:lstStyle>
            <a:lvl1pPr marL="0" indent="0" rtl="0">
              <a:spcBef>
                <a:spcPts val="0"/>
              </a:spcBef>
              <a:buFont typeface="Calibri"/>
              <a:buNone/>
              <a:defRPr sz="1200"/>
            </a:lvl1pPr>
            <a:lvl2pPr marL="342900" indent="0" rtl="0">
              <a:spcBef>
                <a:spcPts val="0"/>
              </a:spcBef>
              <a:buFont typeface="Calibri"/>
              <a:buNone/>
              <a:defRPr sz="1100"/>
            </a:lvl2pPr>
            <a:lvl3pPr marL="685800" indent="0" rtl="0">
              <a:spcBef>
                <a:spcPts val="0"/>
              </a:spcBef>
              <a:buFont typeface="Calibri"/>
              <a:buNone/>
              <a:defRPr sz="900"/>
            </a:lvl3pPr>
            <a:lvl4pPr marL="1028700" indent="0" rtl="0">
              <a:spcBef>
                <a:spcPts val="0"/>
              </a:spcBef>
              <a:buFont typeface="Calibri"/>
              <a:buNone/>
              <a:defRPr sz="800"/>
            </a:lvl4pPr>
            <a:lvl5pPr marL="1371600" indent="0" rtl="0">
              <a:spcBef>
                <a:spcPts val="0"/>
              </a:spcBef>
              <a:buFont typeface="Calibri"/>
              <a:buNone/>
              <a:defRPr sz="800"/>
            </a:lvl5pPr>
            <a:lvl6pPr marL="1714500" indent="0" rtl="0">
              <a:spcBef>
                <a:spcPts val="0"/>
              </a:spcBef>
              <a:buFont typeface="Calibri"/>
              <a:buNone/>
              <a:defRPr sz="800"/>
            </a:lvl6pPr>
            <a:lvl7pPr marL="2057400" indent="0" rtl="0">
              <a:spcBef>
                <a:spcPts val="0"/>
              </a:spcBef>
              <a:buFont typeface="Calibri"/>
              <a:buNone/>
              <a:defRPr sz="800"/>
            </a:lvl7pPr>
            <a:lvl8pPr marL="2400300" indent="0" rtl="0">
              <a:spcBef>
                <a:spcPts val="0"/>
              </a:spcBef>
              <a:buFont typeface="Calibri"/>
              <a:buNone/>
              <a:defRPr sz="800"/>
            </a:lvl8pPr>
            <a:lvl9pPr marL="2743200" indent="0" rtl="0">
              <a:spcBef>
                <a:spcPts val="0"/>
              </a:spcBef>
              <a:buFont typeface="Calibri"/>
              <a:buNone/>
              <a:defRPr sz="800"/>
            </a:lvl9pPr>
          </a:lstStyle>
          <a:p>
            <a:endParaRPr/>
          </a:p>
        </p:txBody>
      </p:sp>
      <p:sp>
        <p:nvSpPr>
          <p:cNvPr id="64" name="Shape 64"/>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65" name="Shape 65"/>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defRPr sz="900" b="0" i="0" u="none" strike="noStrike" cap="none" baseline="0">
                <a:solidFill>
                  <a:srgbClr val="888888"/>
                </a:solidFill>
                <a:latin typeface="Calibri"/>
                <a:ea typeface="Calibri"/>
                <a:cs typeface="Calibri"/>
                <a:sym typeface="Calibri"/>
              </a:defRPr>
            </a:lvl1pPr>
            <a:lvl2pPr marL="342900" marR="0" indent="0" algn="l" rtl="0">
              <a:spcBef>
                <a:spcPts val="0"/>
              </a:spcBef>
              <a:defRPr sz="1400" b="0" i="0" u="none" strike="noStrike" cap="none" baseline="0">
                <a:solidFill>
                  <a:schemeClr val="dk1"/>
                </a:solidFill>
                <a:latin typeface="Calibri"/>
                <a:ea typeface="Calibri"/>
                <a:cs typeface="Calibri"/>
                <a:sym typeface="Calibri"/>
              </a:defRPr>
            </a:lvl2pPr>
            <a:lvl3pPr marL="685800" marR="0" indent="0" algn="l" rtl="0">
              <a:spcBef>
                <a:spcPts val="0"/>
              </a:spcBef>
              <a:defRPr sz="1400" b="0" i="0" u="none" strike="noStrike" cap="none" baseline="0">
                <a:solidFill>
                  <a:schemeClr val="dk1"/>
                </a:solidFill>
                <a:latin typeface="Calibri"/>
                <a:ea typeface="Calibri"/>
                <a:cs typeface="Calibri"/>
                <a:sym typeface="Calibri"/>
              </a:defRPr>
            </a:lvl3pPr>
            <a:lvl4pPr marL="1028700" marR="0" indent="0" algn="l" rtl="0">
              <a:spcBef>
                <a:spcPts val="0"/>
              </a:spcBef>
              <a:defRPr sz="1400" b="0" i="0" u="none" strike="noStrike" cap="none" baseline="0">
                <a:solidFill>
                  <a:schemeClr val="dk1"/>
                </a:solidFill>
                <a:latin typeface="Calibri"/>
                <a:ea typeface="Calibri"/>
                <a:cs typeface="Calibri"/>
                <a:sym typeface="Calibri"/>
              </a:defRPr>
            </a:lvl4pPr>
            <a:lvl5pPr marL="1371600" marR="0" indent="0" algn="l" rtl="0">
              <a:spcBef>
                <a:spcPts val="0"/>
              </a:spcBef>
              <a:defRPr sz="1400" b="0" i="0" u="none" strike="noStrike" cap="none" baseline="0">
                <a:solidFill>
                  <a:schemeClr val="dk1"/>
                </a:solidFill>
                <a:latin typeface="Calibri"/>
                <a:ea typeface="Calibri"/>
                <a:cs typeface="Calibri"/>
                <a:sym typeface="Calibri"/>
              </a:defRPr>
            </a:lvl5pPr>
            <a:lvl6pPr marL="1714500" marR="0" indent="0" algn="l" rtl="0">
              <a:spcBef>
                <a:spcPts val="0"/>
              </a:spcBef>
              <a:defRPr sz="1400" b="0" i="0" u="none" strike="noStrike" cap="none" baseline="0">
                <a:solidFill>
                  <a:schemeClr val="dk1"/>
                </a:solidFill>
                <a:latin typeface="Calibri"/>
                <a:ea typeface="Calibri"/>
                <a:cs typeface="Calibri"/>
                <a:sym typeface="Calibri"/>
              </a:defRPr>
            </a:lvl6pPr>
            <a:lvl7pPr marL="2057400" marR="0" indent="0" algn="l" rtl="0">
              <a:spcBef>
                <a:spcPts val="0"/>
              </a:spcBef>
              <a:defRPr sz="1400" b="0" i="0" u="none" strike="noStrike" cap="none" baseline="0">
                <a:solidFill>
                  <a:schemeClr val="dk1"/>
                </a:solidFill>
                <a:latin typeface="Calibri"/>
                <a:ea typeface="Calibri"/>
                <a:cs typeface="Calibri"/>
                <a:sym typeface="Calibri"/>
              </a:defRPr>
            </a:lvl7pPr>
            <a:lvl8pPr marL="2400300" marR="0" indent="0" algn="l" rtl="0">
              <a:spcBef>
                <a:spcPts val="0"/>
              </a:spcBef>
              <a:defRPr sz="1400" b="0" i="0" u="none" strike="noStrike" cap="none" baseline="0">
                <a:solidFill>
                  <a:schemeClr val="dk1"/>
                </a:solidFill>
                <a:latin typeface="Calibri"/>
                <a:ea typeface="Calibri"/>
                <a:cs typeface="Calibri"/>
                <a:sym typeface="Calibri"/>
              </a:defRPr>
            </a:lvl8pPr>
            <a:lvl9pPr marL="2743200" marR="0" indent="0" algn="l" rtl="0">
              <a:spcBef>
                <a:spcPts val="0"/>
              </a:spcBef>
              <a:defRPr sz="1400" b="0" i="0" u="none" strike="noStrike" cap="none" baseline="0">
                <a:solidFill>
                  <a:schemeClr val="dk1"/>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28650" y="273843"/>
            <a:ext cx="7886700" cy="994172"/>
          </a:xfrm>
          <a:prstGeom prst="rect">
            <a:avLst/>
          </a:prstGeom>
          <a:noFill/>
          <a:ln>
            <a:noFill/>
          </a:ln>
        </p:spPr>
        <p:txBody>
          <a:bodyPr lIns="68575" tIns="68575" rIns="68575" bIns="68575" anchor="ctr" anchorCtr="0"/>
          <a:lstStyle>
            <a:lvl1pPr marL="0" marR="0" indent="0" algn="l" rtl="0">
              <a:lnSpc>
                <a:spcPct val="90000"/>
              </a:lnSpc>
              <a:spcBef>
                <a:spcPts val="0"/>
              </a:spcBef>
              <a:buClr>
                <a:schemeClr val="dk1"/>
              </a:buClr>
              <a:buSzPct val="33333"/>
              <a:buFont typeface="Calibri"/>
              <a:buNone/>
              <a:defRPr sz="3300" b="0" i="0" u="none" strike="noStrike" cap="none" baseline="0">
                <a:solidFill>
                  <a:schemeClr val="dk1"/>
                </a:solidFill>
                <a:latin typeface="Calibri"/>
                <a:ea typeface="Calibri"/>
                <a:cs typeface="Calibri"/>
                <a:sym typeface="Calibri"/>
              </a:defRPr>
            </a:lvl1pPr>
            <a:lvl2pPr marL="0" marR="0" indent="0" algn="l" rtl="0">
              <a:spcBef>
                <a:spcPts val="0"/>
              </a:spcBef>
              <a:buSzPct val="100000"/>
              <a:defRPr sz="1100"/>
            </a:lvl2pPr>
            <a:lvl3pPr marL="0" marR="0" indent="0" algn="l" rtl="0">
              <a:spcBef>
                <a:spcPts val="0"/>
              </a:spcBef>
              <a:buSzPct val="100000"/>
              <a:defRPr sz="1100"/>
            </a:lvl3pPr>
            <a:lvl4pPr marL="0" marR="0" indent="0" algn="l" rtl="0">
              <a:spcBef>
                <a:spcPts val="0"/>
              </a:spcBef>
              <a:buSzPct val="100000"/>
              <a:defRPr sz="1100"/>
            </a:lvl4pPr>
            <a:lvl5pPr marL="0" marR="0" indent="0" algn="l" rtl="0">
              <a:spcBef>
                <a:spcPts val="0"/>
              </a:spcBef>
              <a:buSzPct val="100000"/>
              <a:defRPr sz="1100"/>
            </a:lvl5pPr>
            <a:lvl6pPr marL="0" marR="0" indent="0" algn="l" rtl="0">
              <a:spcBef>
                <a:spcPts val="0"/>
              </a:spcBef>
              <a:buSzPct val="100000"/>
              <a:defRPr sz="1100"/>
            </a:lvl6pPr>
            <a:lvl7pPr marL="0" marR="0" indent="0" algn="l" rtl="0">
              <a:spcBef>
                <a:spcPts val="0"/>
              </a:spcBef>
              <a:buSzPct val="100000"/>
              <a:defRPr sz="1100"/>
            </a:lvl7pPr>
            <a:lvl8pPr marL="0" marR="0" indent="0" algn="l" rtl="0">
              <a:spcBef>
                <a:spcPts val="0"/>
              </a:spcBef>
              <a:buSzPct val="100000"/>
              <a:defRPr sz="1100"/>
            </a:lvl8pPr>
            <a:lvl9pPr marL="0" marR="0" indent="0" algn="l" rtl="0">
              <a:spcBef>
                <a:spcPts val="0"/>
              </a:spcBef>
              <a:buSzPct val="100000"/>
              <a:defRPr sz="1100"/>
            </a:lvl9pPr>
          </a:lstStyle>
          <a:p>
            <a:endParaRPr/>
          </a:p>
        </p:txBody>
      </p:sp>
      <p:sp>
        <p:nvSpPr>
          <p:cNvPr id="6" name="Shape 6"/>
          <p:cNvSpPr txBox="1">
            <a:spLocks noGrp="1"/>
          </p:cNvSpPr>
          <p:nvPr>
            <p:ph type="body" idx="1"/>
          </p:nvPr>
        </p:nvSpPr>
        <p:spPr>
          <a:xfrm>
            <a:off x="628650" y="1369218"/>
            <a:ext cx="7886700" cy="3263503"/>
          </a:xfrm>
          <a:prstGeom prst="rect">
            <a:avLst/>
          </a:prstGeom>
          <a:noFill/>
          <a:ln>
            <a:noFill/>
          </a:ln>
        </p:spPr>
        <p:txBody>
          <a:bodyPr lIns="68575" tIns="68575" rIns="68575" bIns="68575" anchor="t" anchorCtr="0"/>
          <a:lstStyle>
            <a:lvl1pPr marL="177800" marR="0" indent="-38100" algn="l" rtl="0">
              <a:lnSpc>
                <a:spcPct val="90000"/>
              </a:lnSpc>
              <a:spcBef>
                <a:spcPts val="800"/>
              </a:spcBef>
              <a:buClr>
                <a:schemeClr val="dk1"/>
              </a:buClr>
              <a:buSzPct val="52380"/>
              <a:buFont typeface="Arial"/>
              <a:buChar char="•"/>
              <a:defRPr sz="2100" b="0" i="0" u="none" strike="noStrike" cap="none" baseline="0">
                <a:solidFill>
                  <a:schemeClr val="dk1"/>
                </a:solidFill>
                <a:latin typeface="Calibri"/>
                <a:ea typeface="Calibri"/>
                <a:cs typeface="Calibri"/>
                <a:sym typeface="Calibri"/>
              </a:defRPr>
            </a:lvl1pPr>
            <a:lvl2pPr marL="520700" marR="0" indent="-63500" algn="l" rtl="0">
              <a:lnSpc>
                <a:spcPct val="90000"/>
              </a:lnSpc>
              <a:spcBef>
                <a:spcPts val="400"/>
              </a:spcBef>
              <a:buClr>
                <a:schemeClr val="dk1"/>
              </a:buClr>
              <a:buSzPct val="61111"/>
              <a:buFont typeface="Arial"/>
              <a:buChar char="•"/>
              <a:defRPr sz="1800" b="0" i="0" u="none" strike="noStrike" cap="none" baseline="0">
                <a:solidFill>
                  <a:schemeClr val="dk1"/>
                </a:solidFill>
                <a:latin typeface="Calibri"/>
                <a:ea typeface="Calibri"/>
                <a:cs typeface="Calibri"/>
                <a:sym typeface="Calibri"/>
              </a:defRPr>
            </a:lvl2pPr>
            <a:lvl3pPr marL="863600" marR="0" indent="-76200" algn="l" rtl="0">
              <a:lnSpc>
                <a:spcPct val="90000"/>
              </a:lnSpc>
              <a:spcBef>
                <a:spcPts val="400"/>
              </a:spcBef>
              <a:buClr>
                <a:schemeClr val="dk1"/>
              </a:buClr>
              <a:buSzPct val="73333"/>
              <a:buFont typeface="Arial"/>
              <a:buChar char="•"/>
              <a:defRPr sz="1500" b="0" i="0" u="none" strike="noStrike" cap="none" baseline="0">
                <a:solidFill>
                  <a:schemeClr val="dk1"/>
                </a:solidFill>
                <a:latin typeface="Calibri"/>
                <a:ea typeface="Calibri"/>
                <a:cs typeface="Calibri"/>
                <a:sym typeface="Calibri"/>
              </a:defRPr>
            </a:lvl3pPr>
            <a:lvl4pPr marL="12065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Calibri"/>
                <a:ea typeface="Calibri"/>
                <a:cs typeface="Calibri"/>
                <a:sym typeface="Calibri"/>
              </a:defRPr>
            </a:lvl4pPr>
            <a:lvl5pPr marL="15494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Calibri"/>
                <a:ea typeface="Calibri"/>
                <a:cs typeface="Calibri"/>
                <a:sym typeface="Calibri"/>
              </a:defRPr>
            </a:lvl5pPr>
            <a:lvl6pPr marL="18923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Calibri"/>
                <a:ea typeface="Calibri"/>
                <a:cs typeface="Calibri"/>
                <a:sym typeface="Calibri"/>
              </a:defRPr>
            </a:lvl6pPr>
            <a:lvl7pPr marL="22352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Calibri"/>
                <a:ea typeface="Calibri"/>
                <a:cs typeface="Calibri"/>
                <a:sym typeface="Calibri"/>
              </a:defRPr>
            </a:lvl7pPr>
            <a:lvl8pPr marL="25781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Calibri"/>
                <a:ea typeface="Calibri"/>
                <a:cs typeface="Calibri"/>
                <a:sym typeface="Calibri"/>
              </a:defRPr>
            </a:lvl8pPr>
            <a:lvl9pPr marL="29210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Calibri"/>
                <a:ea typeface="Calibri"/>
                <a:cs typeface="Calibri"/>
                <a:sym typeface="Calibri"/>
              </a:defRPr>
            </a:lvl9pPr>
          </a:lstStyle>
          <a:p>
            <a:endParaRPr/>
          </a:p>
        </p:txBody>
      </p:sp>
      <p:sp>
        <p:nvSpPr>
          <p:cNvPr id="7" name="Shape 7"/>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indent="0" algn="l" rtl="0">
              <a:spcBef>
                <a:spcPts val="0"/>
              </a:spcBef>
              <a:buSzPct val="122222"/>
              <a:defRPr sz="900" b="0" i="0" u="none" strike="noStrike" cap="none" baseline="0">
                <a:solidFill>
                  <a:srgbClr val="888888"/>
                </a:solidFill>
                <a:latin typeface="Calibri"/>
                <a:ea typeface="Calibri"/>
                <a:cs typeface="Calibri"/>
                <a:sym typeface="Calibri"/>
              </a:defRPr>
            </a:lvl1pPr>
            <a:lvl2pPr marL="342900" marR="0" indent="0" algn="l" rtl="0">
              <a:spcBef>
                <a:spcPts val="0"/>
              </a:spcBef>
              <a:buSzPct val="78571"/>
              <a:defRPr sz="1400" b="0" i="0" u="none" strike="noStrike" cap="none" baseline="0">
                <a:solidFill>
                  <a:schemeClr val="dk1"/>
                </a:solidFill>
                <a:latin typeface="Calibri"/>
                <a:ea typeface="Calibri"/>
                <a:cs typeface="Calibri"/>
                <a:sym typeface="Calibri"/>
              </a:defRPr>
            </a:lvl2pPr>
            <a:lvl3pPr marL="685800" marR="0" indent="0" algn="l" rtl="0">
              <a:spcBef>
                <a:spcPts val="0"/>
              </a:spcBef>
              <a:buSzPct val="78571"/>
              <a:defRPr sz="1400" b="0" i="0" u="none" strike="noStrike" cap="none" baseline="0">
                <a:solidFill>
                  <a:schemeClr val="dk1"/>
                </a:solidFill>
                <a:latin typeface="Calibri"/>
                <a:ea typeface="Calibri"/>
                <a:cs typeface="Calibri"/>
                <a:sym typeface="Calibri"/>
              </a:defRPr>
            </a:lvl3pPr>
            <a:lvl4pPr marL="1028700" marR="0" indent="0" algn="l" rtl="0">
              <a:spcBef>
                <a:spcPts val="0"/>
              </a:spcBef>
              <a:buSzPct val="78571"/>
              <a:defRPr sz="1400" b="0" i="0" u="none" strike="noStrike" cap="none" baseline="0">
                <a:solidFill>
                  <a:schemeClr val="dk1"/>
                </a:solidFill>
                <a:latin typeface="Calibri"/>
                <a:ea typeface="Calibri"/>
                <a:cs typeface="Calibri"/>
                <a:sym typeface="Calibri"/>
              </a:defRPr>
            </a:lvl4pPr>
            <a:lvl5pPr marL="1371600" marR="0" indent="0" algn="l" rtl="0">
              <a:spcBef>
                <a:spcPts val="0"/>
              </a:spcBef>
              <a:buSzPct val="78571"/>
              <a:defRPr sz="1400" b="0" i="0" u="none" strike="noStrike" cap="none" baseline="0">
                <a:solidFill>
                  <a:schemeClr val="dk1"/>
                </a:solidFill>
                <a:latin typeface="Calibri"/>
                <a:ea typeface="Calibri"/>
                <a:cs typeface="Calibri"/>
                <a:sym typeface="Calibri"/>
              </a:defRPr>
            </a:lvl5pPr>
            <a:lvl6pPr marL="1714500" marR="0" indent="0" algn="l" rtl="0">
              <a:spcBef>
                <a:spcPts val="0"/>
              </a:spcBef>
              <a:buSzPct val="78571"/>
              <a:defRPr sz="1400" b="0" i="0" u="none" strike="noStrike" cap="none" baseline="0">
                <a:solidFill>
                  <a:schemeClr val="dk1"/>
                </a:solidFill>
                <a:latin typeface="Calibri"/>
                <a:ea typeface="Calibri"/>
                <a:cs typeface="Calibri"/>
                <a:sym typeface="Calibri"/>
              </a:defRPr>
            </a:lvl6pPr>
            <a:lvl7pPr marL="2057400" marR="0" indent="0" algn="l" rtl="0">
              <a:spcBef>
                <a:spcPts val="0"/>
              </a:spcBef>
              <a:buSzPct val="78571"/>
              <a:defRPr sz="1400" b="0" i="0" u="none" strike="noStrike" cap="none" baseline="0">
                <a:solidFill>
                  <a:schemeClr val="dk1"/>
                </a:solidFill>
                <a:latin typeface="Calibri"/>
                <a:ea typeface="Calibri"/>
                <a:cs typeface="Calibri"/>
                <a:sym typeface="Calibri"/>
              </a:defRPr>
            </a:lvl7pPr>
            <a:lvl8pPr marL="2400300" marR="0" indent="0" algn="l" rtl="0">
              <a:spcBef>
                <a:spcPts val="0"/>
              </a:spcBef>
              <a:buSzPct val="78571"/>
              <a:defRPr sz="1400" b="0" i="0" u="none" strike="noStrike" cap="none" baseline="0">
                <a:solidFill>
                  <a:schemeClr val="dk1"/>
                </a:solidFill>
                <a:latin typeface="Calibri"/>
                <a:ea typeface="Calibri"/>
                <a:cs typeface="Calibri"/>
                <a:sym typeface="Calibri"/>
              </a:defRPr>
            </a:lvl8pPr>
            <a:lvl9pPr marL="2743200" marR="0" indent="0" algn="l" rtl="0">
              <a:spcBef>
                <a:spcPts val="0"/>
              </a:spcBef>
              <a:buSzPct val="78571"/>
              <a:defRPr sz="1400" b="0" i="0" u="none" strike="noStrike" cap="none" baseline="0">
                <a:solidFill>
                  <a:schemeClr val="dk1"/>
                </a:solidFill>
                <a:latin typeface="Calibri"/>
                <a:ea typeface="Calibri"/>
                <a:cs typeface="Calibri"/>
                <a:sym typeface="Calibri"/>
              </a:defRPr>
            </a:lvl9pPr>
          </a:lstStyle>
          <a:p>
            <a:endParaRPr/>
          </a:p>
        </p:txBody>
      </p:sp>
      <p:sp>
        <p:nvSpPr>
          <p:cNvPr id="8" name="Shape 8"/>
          <p:cNvSpPr txBox="1">
            <a:spLocks noGrp="1"/>
          </p:cNvSpPr>
          <p:nvPr>
            <p:ph type="ftr" idx="11"/>
          </p:nvPr>
        </p:nvSpPr>
        <p:spPr>
          <a:xfrm>
            <a:off x="3028950" y="4767262"/>
            <a:ext cx="3086099" cy="273843"/>
          </a:xfrm>
          <a:prstGeom prst="rect">
            <a:avLst/>
          </a:prstGeom>
          <a:noFill/>
          <a:ln>
            <a:noFill/>
          </a:ln>
        </p:spPr>
        <p:txBody>
          <a:bodyPr lIns="68575" tIns="68575" rIns="68575" bIns="68575" anchor="ctr" anchorCtr="0"/>
          <a:lstStyle>
            <a:lvl1pPr marL="0" marR="0" indent="0" algn="ctr" rtl="0">
              <a:spcBef>
                <a:spcPts val="0"/>
              </a:spcBef>
              <a:buSzPct val="122222"/>
              <a:defRPr sz="900" b="0" i="0" u="none" strike="noStrike" cap="none" baseline="0">
                <a:solidFill>
                  <a:srgbClr val="888888"/>
                </a:solidFill>
                <a:latin typeface="Calibri"/>
                <a:ea typeface="Calibri"/>
                <a:cs typeface="Calibri"/>
                <a:sym typeface="Calibri"/>
              </a:defRPr>
            </a:lvl1pPr>
            <a:lvl2pPr marL="342900" marR="0" indent="0" algn="l" rtl="0">
              <a:spcBef>
                <a:spcPts val="0"/>
              </a:spcBef>
              <a:buSzPct val="78571"/>
              <a:defRPr sz="1400" b="0" i="0" u="none" strike="noStrike" cap="none" baseline="0">
                <a:solidFill>
                  <a:schemeClr val="dk1"/>
                </a:solidFill>
                <a:latin typeface="Calibri"/>
                <a:ea typeface="Calibri"/>
                <a:cs typeface="Calibri"/>
                <a:sym typeface="Calibri"/>
              </a:defRPr>
            </a:lvl2pPr>
            <a:lvl3pPr marL="685800" marR="0" indent="0" algn="l" rtl="0">
              <a:spcBef>
                <a:spcPts val="0"/>
              </a:spcBef>
              <a:buSzPct val="78571"/>
              <a:defRPr sz="1400" b="0" i="0" u="none" strike="noStrike" cap="none" baseline="0">
                <a:solidFill>
                  <a:schemeClr val="dk1"/>
                </a:solidFill>
                <a:latin typeface="Calibri"/>
                <a:ea typeface="Calibri"/>
                <a:cs typeface="Calibri"/>
                <a:sym typeface="Calibri"/>
              </a:defRPr>
            </a:lvl3pPr>
            <a:lvl4pPr marL="1028700" marR="0" indent="0" algn="l" rtl="0">
              <a:spcBef>
                <a:spcPts val="0"/>
              </a:spcBef>
              <a:buSzPct val="78571"/>
              <a:defRPr sz="1400" b="0" i="0" u="none" strike="noStrike" cap="none" baseline="0">
                <a:solidFill>
                  <a:schemeClr val="dk1"/>
                </a:solidFill>
                <a:latin typeface="Calibri"/>
                <a:ea typeface="Calibri"/>
                <a:cs typeface="Calibri"/>
                <a:sym typeface="Calibri"/>
              </a:defRPr>
            </a:lvl4pPr>
            <a:lvl5pPr marL="1371600" marR="0" indent="0" algn="l" rtl="0">
              <a:spcBef>
                <a:spcPts val="0"/>
              </a:spcBef>
              <a:buSzPct val="78571"/>
              <a:defRPr sz="1400" b="0" i="0" u="none" strike="noStrike" cap="none" baseline="0">
                <a:solidFill>
                  <a:schemeClr val="dk1"/>
                </a:solidFill>
                <a:latin typeface="Calibri"/>
                <a:ea typeface="Calibri"/>
                <a:cs typeface="Calibri"/>
                <a:sym typeface="Calibri"/>
              </a:defRPr>
            </a:lvl5pPr>
            <a:lvl6pPr marL="1714500" marR="0" indent="0" algn="l" rtl="0">
              <a:spcBef>
                <a:spcPts val="0"/>
              </a:spcBef>
              <a:buSzPct val="78571"/>
              <a:defRPr sz="1400" b="0" i="0" u="none" strike="noStrike" cap="none" baseline="0">
                <a:solidFill>
                  <a:schemeClr val="dk1"/>
                </a:solidFill>
                <a:latin typeface="Calibri"/>
                <a:ea typeface="Calibri"/>
                <a:cs typeface="Calibri"/>
                <a:sym typeface="Calibri"/>
              </a:defRPr>
            </a:lvl6pPr>
            <a:lvl7pPr marL="2057400" marR="0" indent="0" algn="l" rtl="0">
              <a:spcBef>
                <a:spcPts val="0"/>
              </a:spcBef>
              <a:buSzPct val="78571"/>
              <a:defRPr sz="1400" b="0" i="0" u="none" strike="noStrike" cap="none" baseline="0">
                <a:solidFill>
                  <a:schemeClr val="dk1"/>
                </a:solidFill>
                <a:latin typeface="Calibri"/>
                <a:ea typeface="Calibri"/>
                <a:cs typeface="Calibri"/>
                <a:sym typeface="Calibri"/>
              </a:defRPr>
            </a:lvl7pPr>
            <a:lvl8pPr marL="2400300" marR="0" indent="0" algn="l" rtl="0">
              <a:spcBef>
                <a:spcPts val="0"/>
              </a:spcBef>
              <a:buSzPct val="78571"/>
              <a:defRPr sz="1400" b="0" i="0" u="none" strike="noStrike" cap="none" baseline="0">
                <a:solidFill>
                  <a:schemeClr val="dk1"/>
                </a:solidFill>
                <a:latin typeface="Calibri"/>
                <a:ea typeface="Calibri"/>
                <a:cs typeface="Calibri"/>
                <a:sym typeface="Calibri"/>
              </a:defRPr>
            </a:lvl8pPr>
            <a:lvl9pPr marL="2743200" marR="0" indent="0" algn="l" rtl="0">
              <a:spcBef>
                <a:spcPts val="0"/>
              </a:spcBef>
              <a:buSzPct val="78571"/>
              <a:defRPr sz="1400" b="0" i="0" u="none" strike="noStrike" cap="none" baseline="0">
                <a:solidFill>
                  <a:schemeClr val="dk1"/>
                </a:solidFill>
                <a:latin typeface="Calibri"/>
                <a:ea typeface="Calibri"/>
                <a:cs typeface="Calibri"/>
                <a:sym typeface="Calibri"/>
              </a:defRPr>
            </a:lvl9pPr>
          </a:lstStyle>
          <a:p>
            <a:endParaRPr/>
          </a:p>
        </p:txBody>
      </p:sp>
      <p:sp>
        <p:nvSpPr>
          <p:cNvPr id="9" name="Shape 9"/>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baseline="0">
                <a:solidFill>
                  <a:srgbClr val="888888"/>
                </a:solidFill>
                <a:latin typeface="Calibri"/>
                <a:ea typeface="Calibri"/>
                <a:cs typeface="Calibri"/>
                <a:sym typeface="Calibri"/>
              </a:rPr>
              <a:t>‹#›</a:t>
            </a:fld>
            <a:endParaRPr lang="en" sz="900" b="0" i="0" u="none" strike="noStrike" cap="none" baseline="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249" name="Shape 24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250" name="Shape 25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143000" y="841772"/>
            <a:ext cx="6858000" cy="1790699"/>
          </a:xfrm>
          <a:prstGeom prst="rect">
            <a:avLst/>
          </a:prstGeom>
          <a:noFill/>
          <a:ln>
            <a:noFill/>
          </a:ln>
        </p:spPr>
        <p:txBody>
          <a:bodyPr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a:t>Big </a:t>
            </a:r>
            <a:r>
              <a:rPr lang="en" sz="4500" b="0" i="0" u="none" strike="noStrike" cap="none" baseline="0">
                <a:solidFill>
                  <a:schemeClr val="dk1"/>
                </a:solidFill>
                <a:latin typeface="Calibri"/>
                <a:ea typeface="Calibri"/>
                <a:cs typeface="Calibri"/>
                <a:sym typeface="Calibri"/>
              </a:rPr>
              <a:t>Data Analysis System</a:t>
            </a:r>
          </a:p>
          <a:p>
            <a:pPr marL="0" marR="0" lvl="0" indent="0" algn="ctr" rtl="0">
              <a:lnSpc>
                <a:spcPct val="90000"/>
              </a:lnSpc>
              <a:spcBef>
                <a:spcPts val="0"/>
              </a:spcBef>
              <a:buClr>
                <a:schemeClr val="dk1"/>
              </a:buClr>
              <a:buSzPct val="25000"/>
              <a:buFont typeface="Calibri"/>
              <a:buNone/>
            </a:pPr>
            <a:r>
              <a:rPr lang="en" sz="4500" b="0" i="0" u="none" strike="noStrike" cap="none" baseline="0">
                <a:solidFill>
                  <a:schemeClr val="dk1"/>
                </a:solidFill>
                <a:latin typeface="Calibri"/>
                <a:ea typeface="Calibri"/>
                <a:cs typeface="Calibri"/>
                <a:sym typeface="Calibri"/>
              </a:rPr>
              <a:t>for Medicare Data</a:t>
            </a:r>
          </a:p>
        </p:txBody>
      </p:sp>
      <p:sp>
        <p:nvSpPr>
          <p:cNvPr id="84" name="Shape 84"/>
          <p:cNvSpPr txBox="1">
            <a:spLocks noGrp="1"/>
          </p:cNvSpPr>
          <p:nvPr>
            <p:ph type="subTitle" idx="1"/>
          </p:nvPr>
        </p:nvSpPr>
        <p:spPr>
          <a:xfrm>
            <a:off x="1143000" y="2930128"/>
            <a:ext cx="6858000" cy="1241699"/>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buClr>
                <a:schemeClr val="dk1"/>
              </a:buClr>
              <a:buSzPct val="25000"/>
              <a:buFont typeface="Arial"/>
              <a:buNone/>
            </a:pPr>
            <a:r>
              <a:rPr lang="en" sz="1800" b="0" i="0" u="none" strike="noStrike" cap="none" baseline="0">
                <a:solidFill>
                  <a:schemeClr val="dk1"/>
                </a:solidFill>
                <a:latin typeface="Calibri"/>
                <a:ea typeface="Calibri"/>
                <a:cs typeface="Calibri"/>
                <a:sym typeface="Calibri"/>
              </a:rPr>
              <a:t>CS86</a:t>
            </a:r>
            <a:r>
              <a:rPr lang="en"/>
              <a:t>74</a:t>
            </a:r>
            <a:r>
              <a:rPr lang="en" sz="1800" b="0" i="0" u="none" strike="noStrike" cap="none" baseline="0">
                <a:solidFill>
                  <a:schemeClr val="dk1"/>
                </a:solidFill>
                <a:latin typeface="Calibri"/>
                <a:ea typeface="Calibri"/>
                <a:cs typeface="Calibri"/>
                <a:sym typeface="Calibri"/>
              </a:rPr>
              <a:t> - Prof</a:t>
            </a:r>
            <a:r>
              <a:rPr lang="en"/>
              <a:t>. Ian Gorton</a:t>
            </a:r>
          </a:p>
          <a:p>
            <a:pPr marL="0" marR="0" lvl="0" indent="0" algn="ctr" rtl="0">
              <a:lnSpc>
                <a:spcPct val="90000"/>
              </a:lnSpc>
              <a:spcBef>
                <a:spcPts val="800"/>
              </a:spcBef>
              <a:buClr>
                <a:schemeClr val="dk1"/>
              </a:buClr>
              <a:buSzPct val="25000"/>
              <a:buFont typeface="Arial"/>
              <a:buNone/>
            </a:pPr>
            <a:r>
              <a:rPr lang="en"/>
              <a:t>Timothy Cowley, Brian Gillespie, Zheyu Jin, </a:t>
            </a:r>
          </a:p>
          <a:p>
            <a:pPr marL="0" marR="0" lvl="0" indent="0" algn="ctr" rtl="0">
              <a:lnSpc>
                <a:spcPct val="90000"/>
              </a:lnSpc>
              <a:spcBef>
                <a:spcPts val="800"/>
              </a:spcBef>
              <a:buClr>
                <a:schemeClr val="dk1"/>
              </a:buClr>
              <a:buSzPct val="25000"/>
              <a:buFont typeface="Arial"/>
              <a:buNone/>
            </a:pPr>
            <a:r>
              <a:rPr lang="en"/>
              <a:t>Hunter Jorgensen, Doyle Ravnaas, Joshua Shaham</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lgn="ctr">
              <a:spcBef>
                <a:spcPts val="0"/>
              </a:spcBef>
              <a:buNone/>
            </a:pPr>
            <a:r>
              <a:rPr lang="en"/>
              <a:t>Developing the UI</a:t>
            </a:r>
          </a:p>
        </p:txBody>
      </p:sp>
      <p:sp>
        <p:nvSpPr>
          <p:cNvPr id="172" name="Shape 172"/>
          <p:cNvSpPr txBox="1">
            <a:spLocks noGrp="1"/>
          </p:cNvSpPr>
          <p:nvPr>
            <p:ph type="body" idx="1"/>
          </p:nvPr>
        </p:nvSpPr>
        <p:spPr>
          <a:xfrm>
            <a:off x="628650" y="1369218"/>
            <a:ext cx="7886700" cy="3263400"/>
          </a:xfrm>
          <a:prstGeom prst="rect">
            <a:avLst/>
          </a:prstGeom>
        </p:spPr>
        <p:txBody>
          <a:bodyPr lIns="68575" tIns="68575" rIns="68575" bIns="68575" anchor="t" anchorCtr="0">
            <a:noAutofit/>
          </a:bodyPr>
          <a:lstStyle/>
          <a:p>
            <a:pPr marL="457200" lvl="0" indent="-228600" rtl="0">
              <a:spcBef>
                <a:spcPts val="0"/>
              </a:spcBef>
            </a:pPr>
            <a:r>
              <a:rPr lang="en"/>
              <a:t>Libraries and what they do</a:t>
            </a:r>
          </a:p>
          <a:p>
            <a:pPr marL="914400" lvl="1" indent="-228600" rtl="0">
              <a:spcBef>
                <a:spcPts val="0"/>
              </a:spcBef>
            </a:pPr>
            <a:r>
              <a:rPr lang="en"/>
              <a:t>jQuery</a:t>
            </a:r>
          </a:p>
          <a:p>
            <a:pPr marL="914400" lvl="1" indent="-228600" rtl="0">
              <a:spcBef>
                <a:spcPts val="0"/>
              </a:spcBef>
            </a:pPr>
            <a:r>
              <a:rPr lang="en"/>
              <a:t>Bootstrap</a:t>
            </a:r>
          </a:p>
          <a:p>
            <a:pPr marL="914400" lvl="1" indent="-228600" rtl="0">
              <a:spcBef>
                <a:spcPts val="0"/>
              </a:spcBef>
            </a:pPr>
            <a:r>
              <a:rPr lang="en"/>
              <a:t>DataTables</a:t>
            </a:r>
          </a:p>
          <a:p>
            <a:pPr marL="457200" lvl="0" indent="-228600" rtl="0">
              <a:spcBef>
                <a:spcPts val="0"/>
              </a:spcBef>
            </a:pPr>
            <a:r>
              <a:rPr lang="en"/>
              <a:t>New UI features over time</a:t>
            </a:r>
          </a:p>
          <a:p>
            <a:pPr marL="914400" lvl="1" indent="-228600" rtl="0">
              <a:spcBef>
                <a:spcPts val="0"/>
              </a:spcBef>
            </a:pPr>
            <a:r>
              <a:rPr lang="en"/>
              <a:t>Consistent UI across all pages</a:t>
            </a:r>
          </a:p>
          <a:p>
            <a:pPr marL="914400" lvl="1" indent="-228600" rtl="0">
              <a:spcBef>
                <a:spcPts val="0"/>
              </a:spcBef>
            </a:pPr>
            <a:r>
              <a:rPr lang="en"/>
              <a:t>Easy navigation</a:t>
            </a:r>
          </a:p>
          <a:p>
            <a:pPr marL="914400" lvl="1" indent="-228600" rtl="0">
              <a:spcBef>
                <a:spcPts val="0"/>
              </a:spcBef>
            </a:pPr>
            <a:r>
              <a:rPr lang="en"/>
              <a:t>Validation and error handling</a:t>
            </a:r>
          </a:p>
          <a:p>
            <a:pPr marL="914400" lvl="1" indent="-228600" rtl="0">
              <a:spcBef>
                <a:spcPts val="0"/>
              </a:spcBef>
            </a:pPr>
            <a:r>
              <a:rPr lang="en"/>
              <a:t>Authentication</a:t>
            </a:r>
          </a:p>
          <a:p>
            <a:pPr marL="0" lvl="0" indent="0">
              <a:spcBef>
                <a:spcPts val="0"/>
              </a:spcBef>
              <a:buNone/>
            </a:pPr>
            <a:endParaRPr/>
          </a:p>
        </p:txBody>
      </p:sp>
      <p:pic>
        <p:nvPicPr>
          <p:cNvPr id="173" name="Shape 173"/>
          <p:cNvPicPr preferRelativeResize="0"/>
          <p:nvPr/>
        </p:nvPicPr>
        <p:blipFill rotWithShape="1">
          <a:blip r:embed="rId3">
            <a:alphaModFix/>
          </a:blip>
          <a:srcRect t="4093" r="57907" b="5530"/>
          <a:stretch/>
        </p:blipFill>
        <p:spPr>
          <a:xfrm>
            <a:off x="4345825" y="1369225"/>
            <a:ext cx="3470200" cy="32633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lgn="ctr">
              <a:spcBef>
                <a:spcPts val="0"/>
              </a:spcBef>
              <a:buNone/>
            </a:pPr>
            <a:r>
              <a:rPr lang="en"/>
              <a:t>Visualizing Our Data</a:t>
            </a:r>
          </a:p>
        </p:txBody>
      </p:sp>
      <p:sp>
        <p:nvSpPr>
          <p:cNvPr id="179" name="Shape 179"/>
          <p:cNvSpPr txBox="1">
            <a:spLocks noGrp="1"/>
          </p:cNvSpPr>
          <p:nvPr>
            <p:ph type="body" idx="1"/>
          </p:nvPr>
        </p:nvSpPr>
        <p:spPr>
          <a:xfrm>
            <a:off x="628650" y="1369218"/>
            <a:ext cx="7886700" cy="3263400"/>
          </a:xfrm>
          <a:prstGeom prst="rect">
            <a:avLst/>
          </a:prstGeom>
        </p:spPr>
        <p:txBody>
          <a:bodyPr lIns="68575" tIns="68575" rIns="68575" bIns="68575" anchor="t" anchorCtr="0">
            <a:noAutofit/>
          </a:bodyPr>
          <a:lstStyle/>
          <a:p>
            <a:pPr marL="457200" lvl="0" indent="-228600" rtl="0">
              <a:spcBef>
                <a:spcPts val="0"/>
              </a:spcBef>
            </a:pPr>
            <a:r>
              <a:rPr lang="en"/>
              <a:t>D3</a:t>
            </a:r>
          </a:p>
          <a:p>
            <a:pPr marL="914400" lvl="1" indent="-228600" rtl="0">
              <a:spcBef>
                <a:spcPts val="0"/>
              </a:spcBef>
            </a:pPr>
            <a:r>
              <a:rPr lang="en"/>
              <a:t>Uses SVG, HTML 5, and CSS</a:t>
            </a:r>
          </a:p>
          <a:p>
            <a:pPr marL="914400" lvl="1" indent="-228600" rtl="0">
              <a:spcBef>
                <a:spcPts val="0"/>
              </a:spcBef>
            </a:pPr>
            <a:r>
              <a:rPr lang="en"/>
              <a:t>Portable! Interactive! Free!</a:t>
            </a:r>
          </a:p>
          <a:p>
            <a:pPr marL="914400" lvl="1" indent="-228600" rtl="0">
              <a:spcBef>
                <a:spcPts val="0"/>
              </a:spcBef>
            </a:pPr>
            <a:r>
              <a:rPr lang="en"/>
              <a:t>Constructing the map</a:t>
            </a:r>
          </a:p>
          <a:p>
            <a:pPr marL="1371600" lvl="2" indent="-228600" rtl="0">
              <a:spcBef>
                <a:spcPts val="0"/>
              </a:spcBef>
            </a:pPr>
            <a:r>
              <a:rPr lang="en"/>
              <a:t>Creates map and adds color on the go</a:t>
            </a:r>
          </a:p>
          <a:p>
            <a:pPr marL="914400" lvl="1" indent="-228600" rtl="0">
              <a:spcBef>
                <a:spcPts val="0"/>
              </a:spcBef>
            </a:pPr>
            <a:r>
              <a:rPr lang="en"/>
              <a:t>Constructing the chart</a:t>
            </a:r>
          </a:p>
          <a:p>
            <a:pPr marL="1371600" lvl="2" indent="-228600" rtl="0">
              <a:spcBef>
                <a:spcPts val="0"/>
              </a:spcBef>
            </a:pPr>
            <a:r>
              <a:rPr lang="en"/>
              <a:t>Build every piece, left to right</a:t>
            </a:r>
          </a:p>
          <a:p>
            <a:pPr marL="0" lvl="0" indent="0">
              <a:spcBef>
                <a:spcPts val="0"/>
              </a:spcBef>
              <a:buNone/>
            </a:pPr>
            <a:endParaRPr/>
          </a:p>
        </p:txBody>
      </p:sp>
      <p:pic>
        <p:nvPicPr>
          <p:cNvPr id="180" name="Shape 180"/>
          <p:cNvPicPr preferRelativeResize="0"/>
          <p:nvPr/>
        </p:nvPicPr>
        <p:blipFill rotWithShape="1">
          <a:blip r:embed="rId3">
            <a:alphaModFix/>
          </a:blip>
          <a:srcRect l="5205" t="16904" r="26572" b="14268"/>
          <a:stretch/>
        </p:blipFill>
        <p:spPr>
          <a:xfrm>
            <a:off x="5045150" y="1369225"/>
            <a:ext cx="3399074" cy="1615125"/>
          </a:xfrm>
          <a:prstGeom prst="rect">
            <a:avLst/>
          </a:prstGeom>
          <a:noFill/>
          <a:ln>
            <a:noFill/>
          </a:ln>
        </p:spPr>
      </p:pic>
      <p:pic>
        <p:nvPicPr>
          <p:cNvPr id="181" name="Shape 181"/>
          <p:cNvPicPr preferRelativeResize="0"/>
          <p:nvPr/>
        </p:nvPicPr>
        <p:blipFill rotWithShape="1">
          <a:blip r:embed="rId4">
            <a:alphaModFix/>
          </a:blip>
          <a:srcRect l="5206" t="17985" r="20094" b="14473"/>
          <a:stretch/>
        </p:blipFill>
        <p:spPr>
          <a:xfrm>
            <a:off x="5268867" y="2984350"/>
            <a:ext cx="3175356" cy="161512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2057400" y="419100"/>
            <a:ext cx="4937799" cy="2489475"/>
          </a:xfrm>
          <a:prstGeom prst="rect">
            <a:avLst/>
          </a:prstGeom>
          <a:noFill/>
          <a:ln>
            <a:noFill/>
          </a:ln>
        </p:spPr>
      </p:pic>
      <p:sp>
        <p:nvSpPr>
          <p:cNvPr id="187" name="Shape 187"/>
          <p:cNvSpPr txBox="1"/>
          <p:nvPr/>
        </p:nvSpPr>
        <p:spPr>
          <a:xfrm>
            <a:off x="2802675" y="3326050"/>
            <a:ext cx="2829900" cy="686399"/>
          </a:xfrm>
          <a:prstGeom prst="rect">
            <a:avLst/>
          </a:prstGeom>
          <a:noFill/>
          <a:ln>
            <a:noFill/>
          </a:ln>
        </p:spPr>
        <p:txBody>
          <a:bodyPr lIns="91425" tIns="91425" rIns="91425" bIns="91425" anchor="t" anchorCtr="0">
            <a:noAutofit/>
          </a:bodyPr>
          <a:lstStyle/>
          <a:p>
            <a:pPr>
              <a:spcBef>
                <a:spcPts val="0"/>
              </a:spcBef>
              <a:buNone/>
            </a:pPr>
            <a:r>
              <a:rPr lang="en" i="1">
                <a:latin typeface="Calibri"/>
                <a:ea typeface="Calibri"/>
                <a:cs typeface="Calibri"/>
                <a:sym typeface="Calibri"/>
              </a:rPr>
              <a:t>Distributed, scalable, full text search</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1143000" y="79773"/>
            <a:ext cx="6858000" cy="809699"/>
          </a:xfrm>
          <a:prstGeom prst="rect">
            <a:avLst/>
          </a:prstGeom>
        </p:spPr>
        <p:txBody>
          <a:bodyPr lIns="68575" tIns="68575" rIns="68575" bIns="68575" anchor="b" anchorCtr="0">
            <a:noAutofit/>
          </a:bodyPr>
          <a:lstStyle/>
          <a:p>
            <a:pPr>
              <a:spcBef>
                <a:spcPts val="0"/>
              </a:spcBef>
              <a:buNone/>
            </a:pPr>
            <a:r>
              <a:rPr lang="en" sz="3000"/>
              <a:t>Solr in a nutshell</a:t>
            </a:r>
          </a:p>
        </p:txBody>
      </p:sp>
      <p:sp>
        <p:nvSpPr>
          <p:cNvPr id="193" name="Shape 193"/>
          <p:cNvSpPr txBox="1">
            <a:spLocks noGrp="1"/>
          </p:cNvSpPr>
          <p:nvPr>
            <p:ph type="subTitle" idx="1"/>
          </p:nvPr>
        </p:nvSpPr>
        <p:spPr>
          <a:xfrm>
            <a:off x="976050" y="940475"/>
            <a:ext cx="6858000" cy="3597300"/>
          </a:xfrm>
          <a:prstGeom prst="rect">
            <a:avLst/>
          </a:prstGeom>
        </p:spPr>
        <p:txBody>
          <a:bodyPr lIns="68575" tIns="68575" rIns="68575" bIns="68575" anchor="t" anchorCtr="0">
            <a:noAutofit/>
          </a:bodyPr>
          <a:lstStyle/>
          <a:p>
            <a:pPr algn="l" rtl="0">
              <a:spcBef>
                <a:spcPts val="0"/>
              </a:spcBef>
              <a:buNone/>
            </a:pPr>
            <a:r>
              <a:rPr lang="en"/>
              <a:t>Why Solr?</a:t>
            </a:r>
          </a:p>
          <a:p>
            <a:pPr marL="457200" lvl="0" indent="-330200" algn="l" rtl="0">
              <a:spcBef>
                <a:spcPts val="0"/>
              </a:spcBef>
              <a:buSzPct val="100000"/>
              <a:buChar char="-"/>
            </a:pPr>
            <a:r>
              <a:rPr lang="en" sz="1600"/>
              <a:t>Good for ad-hoc queries and faceting on a large set of data</a:t>
            </a:r>
          </a:p>
          <a:p>
            <a:pPr marL="457200" lvl="0" indent="-330200" algn="l" rtl="0">
              <a:spcBef>
                <a:spcPts val="0"/>
              </a:spcBef>
              <a:buSzPct val="100000"/>
              <a:buChar char="-"/>
            </a:pPr>
            <a:r>
              <a:rPr lang="en" sz="1600"/>
              <a:t>Free, pretty good wiki and stack overflow coverage of topics</a:t>
            </a:r>
          </a:p>
          <a:p>
            <a:pPr marL="457200" lvl="0" indent="-330200" algn="l" rtl="0">
              <a:spcBef>
                <a:spcPts val="0"/>
              </a:spcBef>
              <a:buSzPct val="100000"/>
              <a:buChar char="-"/>
            </a:pPr>
            <a:r>
              <a:rPr lang="en" sz="1600"/>
              <a:t>Easy to install, easy to ingest/experiment, good admin UI</a:t>
            </a:r>
          </a:p>
          <a:p>
            <a:pPr lvl="0" algn="l" rtl="0">
              <a:spcBef>
                <a:spcPts val="0"/>
              </a:spcBef>
              <a:buNone/>
            </a:pPr>
            <a:endParaRPr/>
          </a:p>
          <a:p>
            <a:pPr algn="l" rtl="0">
              <a:spcBef>
                <a:spcPts val="0"/>
              </a:spcBef>
              <a:buNone/>
            </a:pPr>
            <a:r>
              <a:rPr lang="en"/>
              <a:t>How we used Solr:</a:t>
            </a:r>
          </a:p>
          <a:p>
            <a:pPr marL="457200" lvl="0" indent="-330200" algn="l" rtl="0">
              <a:spcBef>
                <a:spcPts val="0"/>
              </a:spcBef>
              <a:buSzPct val="100000"/>
              <a:buChar char="-"/>
            </a:pPr>
            <a:r>
              <a:rPr lang="en" sz="1600"/>
              <a:t>Sample data ingest done via admin ui (cut/paste csv rows)</a:t>
            </a:r>
          </a:p>
          <a:p>
            <a:pPr marL="457200" lvl="0" indent="-330200" algn="l" rtl="0">
              <a:spcBef>
                <a:spcPts val="0"/>
              </a:spcBef>
              <a:buSzPct val="100000"/>
              <a:buChar char="-"/>
            </a:pPr>
            <a:r>
              <a:rPr lang="en" sz="1600"/>
              <a:t>Larger ingest done via Java/SolrJ/opencsv</a:t>
            </a:r>
          </a:p>
          <a:p>
            <a:pPr marL="457200" lvl="0" indent="-330200" algn="l" rtl="0">
              <a:spcBef>
                <a:spcPts val="0"/>
              </a:spcBef>
              <a:buSzPct val="100000"/>
              <a:buChar char="-"/>
            </a:pPr>
            <a:r>
              <a:rPr lang="en" sz="1600"/>
              <a:t>Solr schema defined (= fields, types and how it is indexed/queried)</a:t>
            </a:r>
          </a:p>
          <a:p>
            <a:pPr marL="914400" lvl="1" indent="-330200" algn="l" rtl="0">
              <a:spcBef>
                <a:spcPts val="0"/>
              </a:spcBef>
              <a:buSzPct val="100000"/>
              <a:buChar char="-"/>
            </a:pPr>
            <a:r>
              <a:rPr lang="en" sz="1600"/>
              <a:t>Included a “bag of words” defined by “keyword rich” fields (description, provider type, code, etc)</a:t>
            </a:r>
          </a:p>
          <a:p>
            <a:pPr algn="l">
              <a:spcBef>
                <a:spcPts val="0"/>
              </a:spcBef>
              <a:buNone/>
            </a:pP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1157525" y="150698"/>
            <a:ext cx="6858000" cy="772499"/>
          </a:xfrm>
          <a:prstGeom prst="rect">
            <a:avLst/>
          </a:prstGeom>
        </p:spPr>
        <p:txBody>
          <a:bodyPr lIns="68575" tIns="68575" rIns="68575" bIns="68575" anchor="b" anchorCtr="0">
            <a:noAutofit/>
          </a:bodyPr>
          <a:lstStyle/>
          <a:p>
            <a:pPr rtl="0">
              <a:spcBef>
                <a:spcPts val="0"/>
              </a:spcBef>
              <a:buNone/>
            </a:pPr>
            <a:r>
              <a:rPr lang="en" sz="3400"/>
              <a:t>Solr faceting as a navigation aid</a:t>
            </a:r>
          </a:p>
        </p:txBody>
      </p:sp>
      <p:pic>
        <p:nvPicPr>
          <p:cNvPr id="199" name="Shape 199"/>
          <p:cNvPicPr preferRelativeResize="0"/>
          <p:nvPr/>
        </p:nvPicPr>
        <p:blipFill>
          <a:blip r:embed="rId3">
            <a:alphaModFix/>
          </a:blip>
          <a:stretch>
            <a:fillRect/>
          </a:stretch>
        </p:blipFill>
        <p:spPr>
          <a:xfrm>
            <a:off x="308100" y="914400"/>
            <a:ext cx="2620574" cy="4220350"/>
          </a:xfrm>
          <a:prstGeom prst="rect">
            <a:avLst/>
          </a:prstGeom>
          <a:noFill/>
          <a:ln>
            <a:noFill/>
          </a:ln>
        </p:spPr>
      </p:pic>
      <p:pic>
        <p:nvPicPr>
          <p:cNvPr id="200" name="Shape 200"/>
          <p:cNvPicPr preferRelativeResize="0"/>
          <p:nvPr/>
        </p:nvPicPr>
        <p:blipFill>
          <a:blip r:embed="rId4">
            <a:alphaModFix/>
          </a:blip>
          <a:stretch>
            <a:fillRect/>
          </a:stretch>
        </p:blipFill>
        <p:spPr>
          <a:xfrm>
            <a:off x="4365925" y="914400"/>
            <a:ext cx="4339698" cy="4220350"/>
          </a:xfrm>
          <a:prstGeom prst="rect">
            <a:avLst/>
          </a:prstGeom>
          <a:noFill/>
          <a:ln>
            <a:noFill/>
          </a:ln>
        </p:spPr>
      </p:pic>
      <p:sp>
        <p:nvSpPr>
          <p:cNvPr id="201" name="Shape 201"/>
          <p:cNvSpPr/>
          <p:nvPr/>
        </p:nvSpPr>
        <p:spPr>
          <a:xfrm>
            <a:off x="1695650" y="4035675"/>
            <a:ext cx="3843600" cy="1011299"/>
          </a:xfrm>
          <a:prstGeom prst="leftUpArrow">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ctrTitle"/>
          </p:nvPr>
        </p:nvSpPr>
        <p:spPr>
          <a:xfrm>
            <a:off x="1143000" y="206824"/>
            <a:ext cx="6858000" cy="771299"/>
          </a:xfrm>
          <a:prstGeom prst="rect">
            <a:avLst/>
          </a:prstGeom>
        </p:spPr>
        <p:txBody>
          <a:bodyPr lIns="68575" tIns="68575" rIns="68575" bIns="68575" anchor="b" anchorCtr="0">
            <a:noAutofit/>
          </a:bodyPr>
          <a:lstStyle/>
          <a:p>
            <a:pPr rtl="0">
              <a:lnSpc>
                <a:spcPct val="100000"/>
              </a:lnSpc>
              <a:spcBef>
                <a:spcPts val="0"/>
              </a:spcBef>
              <a:buNone/>
            </a:pPr>
            <a:r>
              <a:rPr lang="en" sz="3400">
                <a:solidFill>
                  <a:srgbClr val="000000"/>
                </a:solidFill>
              </a:rPr>
              <a:t>Solr - looking back</a:t>
            </a:r>
          </a:p>
        </p:txBody>
      </p:sp>
      <p:sp>
        <p:nvSpPr>
          <p:cNvPr id="207" name="Shape 207"/>
          <p:cNvSpPr txBox="1">
            <a:spLocks noGrp="1"/>
          </p:cNvSpPr>
          <p:nvPr>
            <p:ph type="subTitle" idx="1"/>
          </p:nvPr>
        </p:nvSpPr>
        <p:spPr>
          <a:xfrm>
            <a:off x="1143000" y="1103275"/>
            <a:ext cx="6858000" cy="3412500"/>
          </a:xfrm>
          <a:prstGeom prst="rect">
            <a:avLst/>
          </a:prstGeom>
        </p:spPr>
        <p:txBody>
          <a:bodyPr lIns="68575" tIns="68575" rIns="68575" bIns="68575" anchor="t" anchorCtr="0">
            <a:noAutofit/>
          </a:bodyPr>
          <a:lstStyle/>
          <a:p>
            <a:pPr lvl="0" algn="l" rtl="0">
              <a:spcBef>
                <a:spcPts val="0"/>
              </a:spcBef>
              <a:buClr>
                <a:schemeClr val="dk1"/>
              </a:buClr>
              <a:buSzPct val="61111"/>
              <a:buFont typeface="Arial"/>
              <a:buNone/>
            </a:pPr>
            <a:r>
              <a:rPr lang="en"/>
              <a:t>What was easy?</a:t>
            </a:r>
          </a:p>
          <a:p>
            <a:pPr marL="457200" lvl="0" indent="-330200" algn="l" rtl="0">
              <a:spcBef>
                <a:spcPts val="0"/>
              </a:spcBef>
              <a:buSzPct val="100000"/>
              <a:buChar char="-"/>
            </a:pPr>
            <a:r>
              <a:rPr lang="en" sz="1600"/>
              <a:t>Create a new index in “cloud” mode</a:t>
            </a:r>
          </a:p>
          <a:p>
            <a:pPr marL="457200" lvl="0" indent="-330200" algn="l" rtl="0">
              <a:spcBef>
                <a:spcPts val="0"/>
              </a:spcBef>
              <a:buSzPct val="100000"/>
              <a:buChar char="-"/>
            </a:pPr>
            <a:r>
              <a:rPr lang="en" sz="1600"/>
              <a:t>Building an index from csv rows</a:t>
            </a:r>
          </a:p>
          <a:p>
            <a:pPr marL="457200" lvl="0" indent="-330200" algn="l" rtl="0">
              <a:spcBef>
                <a:spcPts val="0"/>
              </a:spcBef>
              <a:buSzPct val="100000"/>
              <a:buChar char="-"/>
            </a:pPr>
            <a:r>
              <a:rPr lang="en" sz="1600"/>
              <a:t>Basic search queries with SolrJ</a:t>
            </a:r>
          </a:p>
          <a:p>
            <a:pPr algn="l" rtl="0">
              <a:spcBef>
                <a:spcPts val="0"/>
              </a:spcBef>
              <a:buNone/>
            </a:pPr>
            <a:r>
              <a:rPr lang="en"/>
              <a:t>What took a bit more effort?</a:t>
            </a:r>
          </a:p>
          <a:p>
            <a:pPr marL="457200" lvl="0" indent="-330200" algn="l" rtl="0">
              <a:spcBef>
                <a:spcPts val="0"/>
              </a:spcBef>
              <a:buSzPct val="100000"/>
              <a:buChar char="-"/>
            </a:pPr>
            <a:r>
              <a:rPr lang="en" sz="1600"/>
              <a:t>Advanced queries using SolrJ</a:t>
            </a:r>
          </a:p>
          <a:p>
            <a:pPr marL="457200" lvl="0" indent="-330200" algn="l" rtl="0">
              <a:spcBef>
                <a:spcPts val="0"/>
              </a:spcBef>
              <a:buSzPct val="100000"/>
              <a:buChar char="-"/>
            </a:pPr>
            <a:r>
              <a:rPr lang="en" sz="1600"/>
              <a:t>Faceting</a:t>
            </a:r>
          </a:p>
          <a:p>
            <a:pPr lvl="0" algn="l" rtl="0">
              <a:spcBef>
                <a:spcPts val="0"/>
              </a:spcBef>
              <a:buNone/>
            </a:pPr>
            <a:endParaRPr/>
          </a:p>
          <a:p>
            <a:pPr lvl="0" algn="l" rtl="0">
              <a:spcBef>
                <a:spcPts val="0"/>
              </a:spcBef>
              <a:buNone/>
            </a:pPr>
            <a:r>
              <a:rPr lang="en"/>
              <a:t> </a:t>
            </a:r>
          </a:p>
          <a:p>
            <a:pPr>
              <a:spcBef>
                <a:spcPts val="0"/>
              </a:spcBef>
              <a:buNone/>
            </a:pP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2060800" y="598850"/>
            <a:ext cx="4734949" cy="3174773"/>
          </a:xfrm>
          <a:prstGeom prst="rect">
            <a:avLst/>
          </a:prstGeom>
          <a:noFill/>
          <a:ln>
            <a:noFill/>
          </a:ln>
        </p:spPr>
      </p:pic>
      <p:sp>
        <p:nvSpPr>
          <p:cNvPr id="213" name="Shape 213"/>
          <p:cNvSpPr txBox="1"/>
          <p:nvPr/>
        </p:nvSpPr>
        <p:spPr>
          <a:xfrm>
            <a:off x="3104125" y="4164250"/>
            <a:ext cx="2515799" cy="686399"/>
          </a:xfrm>
          <a:prstGeom prst="rect">
            <a:avLst/>
          </a:prstGeom>
          <a:noFill/>
          <a:ln>
            <a:noFill/>
          </a:ln>
        </p:spPr>
        <p:txBody>
          <a:bodyPr lIns="91425" tIns="91425" rIns="91425" bIns="91425" anchor="t" anchorCtr="0">
            <a:noAutofit/>
          </a:bodyPr>
          <a:lstStyle/>
          <a:p>
            <a:pPr lvl="0" rtl="0">
              <a:spcBef>
                <a:spcPts val="0"/>
              </a:spcBef>
              <a:buNone/>
            </a:pPr>
            <a:r>
              <a:rPr lang="en" i="1">
                <a:latin typeface="Calibri"/>
                <a:ea typeface="Calibri"/>
                <a:cs typeface="Calibri"/>
                <a:sym typeface="Calibri"/>
              </a:rPr>
              <a:t>Fault tolerant NoSQL database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ctrTitle"/>
          </p:nvPr>
        </p:nvSpPr>
        <p:spPr>
          <a:xfrm>
            <a:off x="496275" y="130325"/>
            <a:ext cx="8214900" cy="642900"/>
          </a:xfrm>
          <a:prstGeom prst="rect">
            <a:avLst/>
          </a:prstGeom>
        </p:spPr>
        <p:txBody>
          <a:bodyPr lIns="68575" tIns="68575" rIns="68575" bIns="68575" anchor="b" anchorCtr="0">
            <a:noAutofit/>
          </a:bodyPr>
          <a:lstStyle/>
          <a:p>
            <a:pPr rtl="0">
              <a:spcBef>
                <a:spcPts val="0"/>
              </a:spcBef>
              <a:buNone/>
            </a:pPr>
            <a:endParaRPr sz="3400"/>
          </a:p>
          <a:p>
            <a:pPr>
              <a:spcBef>
                <a:spcPts val="0"/>
              </a:spcBef>
              <a:buNone/>
            </a:pPr>
            <a:r>
              <a:rPr lang="en" sz="3400"/>
              <a:t>What is Cassandra?</a:t>
            </a:r>
          </a:p>
        </p:txBody>
      </p:sp>
      <p:sp>
        <p:nvSpPr>
          <p:cNvPr id="219" name="Shape 219"/>
          <p:cNvSpPr txBox="1">
            <a:spLocks noGrp="1"/>
          </p:cNvSpPr>
          <p:nvPr>
            <p:ph type="subTitle" idx="1"/>
          </p:nvPr>
        </p:nvSpPr>
        <p:spPr>
          <a:xfrm>
            <a:off x="1143000" y="568149"/>
            <a:ext cx="6858000" cy="3906899"/>
          </a:xfrm>
          <a:prstGeom prst="rect">
            <a:avLst/>
          </a:prstGeom>
        </p:spPr>
        <p:txBody>
          <a:bodyPr lIns="68575" tIns="68575" rIns="68575" bIns="68575" anchor="t" anchorCtr="0">
            <a:noAutofit/>
          </a:bodyPr>
          <a:lstStyle/>
          <a:p>
            <a:pPr lvl="0" algn="l" rtl="0">
              <a:spcBef>
                <a:spcPts val="1000"/>
              </a:spcBef>
              <a:buNone/>
            </a:pPr>
            <a:r>
              <a:rPr lang="en" sz="2400"/>
              <a:t>Description</a:t>
            </a:r>
          </a:p>
          <a:p>
            <a:pPr marL="457200" lvl="0" indent="-342900" algn="l" rtl="0">
              <a:spcBef>
                <a:spcPts val="1000"/>
              </a:spcBef>
              <a:buSzPct val="100000"/>
              <a:buChar char="●"/>
            </a:pPr>
            <a:r>
              <a:rPr lang="en"/>
              <a:t>Open source non-relational (NoSQL) Database</a:t>
            </a:r>
          </a:p>
          <a:p>
            <a:pPr marL="457200" lvl="0" indent="-342900" algn="l" rtl="0">
              <a:spcBef>
                <a:spcPts val="1000"/>
              </a:spcBef>
              <a:buSzPct val="100000"/>
              <a:buChar char="●"/>
            </a:pPr>
            <a:r>
              <a:rPr lang="en"/>
              <a:t>Column-oriented</a:t>
            </a:r>
          </a:p>
          <a:p>
            <a:pPr marL="457200" lvl="0" indent="-342900" algn="l" rtl="0">
              <a:spcBef>
                <a:spcPts val="1000"/>
              </a:spcBef>
              <a:buSzPct val="100000"/>
              <a:buChar char="●"/>
            </a:pPr>
            <a:r>
              <a:rPr lang="en"/>
              <a:t>Distributed </a:t>
            </a:r>
          </a:p>
          <a:p>
            <a:pPr lvl="0" algn="l" rtl="0">
              <a:spcBef>
                <a:spcPts val="1000"/>
              </a:spcBef>
              <a:buNone/>
            </a:pPr>
            <a:endParaRPr/>
          </a:p>
          <a:p>
            <a:pPr lvl="0" algn="l" rtl="0">
              <a:lnSpc>
                <a:spcPct val="100000"/>
              </a:lnSpc>
              <a:spcBef>
                <a:spcPts val="700"/>
              </a:spcBef>
              <a:buNone/>
            </a:pPr>
            <a:r>
              <a:rPr lang="en" sz="2400"/>
              <a:t>Advantages</a:t>
            </a:r>
          </a:p>
          <a:p>
            <a:pPr marL="457200" lvl="0" indent="-342900" algn="l" rtl="0">
              <a:spcBef>
                <a:spcPts val="1000"/>
              </a:spcBef>
              <a:buSzPct val="100000"/>
              <a:buChar char="●"/>
            </a:pPr>
            <a:r>
              <a:rPr lang="en"/>
              <a:t>Scalability (distributed, near linear, node symmetry)</a:t>
            </a:r>
          </a:p>
          <a:p>
            <a:pPr marL="457200" lvl="0" indent="-342900" algn="l" rtl="0">
              <a:spcBef>
                <a:spcPts val="1000"/>
              </a:spcBef>
              <a:buSzPct val="100000"/>
              <a:buChar char="●"/>
            </a:pPr>
            <a:r>
              <a:rPr lang="en"/>
              <a:t>CQL (SQL-like query language)</a:t>
            </a:r>
          </a:p>
          <a:p>
            <a:pPr marL="914400" lvl="1" indent="-342900" algn="l" rtl="0">
              <a:spcBef>
                <a:spcPts val="1000"/>
              </a:spcBef>
              <a:buSzPct val="100000"/>
              <a:buChar char="○"/>
            </a:pPr>
            <a:r>
              <a:rPr lang="en" sz="1800"/>
              <a:t>SELECT, FROM, WHERE, ORDER BY (sort of)</a:t>
            </a:r>
          </a:p>
          <a:p>
            <a:pPr marL="914400" lvl="1" indent="-342900" algn="l" rtl="0">
              <a:spcBef>
                <a:spcPts val="1000"/>
              </a:spcBef>
              <a:buSzPct val="100000"/>
              <a:buChar char="○"/>
            </a:pPr>
            <a:r>
              <a:rPr lang="en" sz="1800"/>
              <a:t>but no JOIN, or aggregations (GROUP BY, etc)</a:t>
            </a:r>
          </a:p>
          <a:p>
            <a:pPr marL="457200" lvl="0" indent="-342900" algn="l" rtl="0">
              <a:spcBef>
                <a:spcPts val="1000"/>
              </a:spcBef>
              <a:buSzPct val="100000"/>
              <a:buChar char="●"/>
            </a:pPr>
            <a:r>
              <a:rPr lang="en"/>
              <a:t>secondary indexing</a:t>
            </a:r>
          </a:p>
          <a:p>
            <a:pPr marL="457200" lvl="0" indent="-342900" algn="l" rtl="0">
              <a:spcBef>
                <a:spcPts val="1000"/>
              </a:spcBef>
              <a:buSzPct val="100000"/>
              <a:buChar char="●"/>
            </a:pPr>
            <a:r>
              <a:rPr lang="en"/>
              <a:t>Cassandra Java Driver (similar to JDBC)</a:t>
            </a:r>
          </a:p>
          <a:p>
            <a:pPr>
              <a:spcBef>
                <a:spcPts val="0"/>
              </a:spcBef>
              <a:buNone/>
            </a:pP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ctrTitle"/>
          </p:nvPr>
        </p:nvSpPr>
        <p:spPr>
          <a:xfrm>
            <a:off x="2286000" y="582547"/>
            <a:ext cx="6858000" cy="1790699"/>
          </a:xfrm>
          <a:prstGeom prst="rect">
            <a:avLst/>
          </a:prstGeom>
        </p:spPr>
        <p:txBody>
          <a:bodyPr lIns="68575" tIns="68575" rIns="68575" bIns="68575" anchor="b" anchorCtr="0">
            <a:noAutofit/>
          </a:bodyPr>
          <a:lstStyle/>
          <a:p>
            <a:pPr lvl="0" algn="l">
              <a:spcBef>
                <a:spcPts val="1000"/>
              </a:spcBef>
              <a:buClr>
                <a:schemeClr val="dk1"/>
              </a:buClr>
              <a:buSzPct val="36666"/>
              <a:buFont typeface="Arial"/>
              <a:buNone/>
            </a:pPr>
            <a:r>
              <a:rPr lang="en" sz="3000"/>
              <a:t> Table Design Principles</a:t>
            </a:r>
          </a:p>
        </p:txBody>
      </p:sp>
      <p:sp>
        <p:nvSpPr>
          <p:cNvPr id="225" name="Shape 225"/>
          <p:cNvSpPr txBox="1">
            <a:spLocks noGrp="1"/>
          </p:cNvSpPr>
          <p:nvPr>
            <p:ph type="subTitle" idx="1"/>
          </p:nvPr>
        </p:nvSpPr>
        <p:spPr>
          <a:xfrm>
            <a:off x="1688725" y="2019378"/>
            <a:ext cx="6858000" cy="1241699"/>
          </a:xfrm>
          <a:prstGeom prst="rect">
            <a:avLst/>
          </a:prstGeom>
        </p:spPr>
        <p:txBody>
          <a:bodyPr lIns="68575" tIns="68575" rIns="68575" bIns="68575" anchor="t" anchorCtr="0">
            <a:noAutofit/>
          </a:bodyPr>
          <a:lstStyle/>
          <a:p>
            <a:pPr lvl="0" algn="l" rtl="0">
              <a:spcBef>
                <a:spcPts val="1000"/>
              </a:spcBef>
              <a:buNone/>
            </a:pPr>
            <a:endParaRPr sz="2400" i="1"/>
          </a:p>
          <a:p>
            <a:pPr marL="457200" lvl="0" indent="-381000" algn="l" rtl="0">
              <a:spcBef>
                <a:spcPts val="1000"/>
              </a:spcBef>
              <a:buSzPct val="100000"/>
              <a:buChar char="●"/>
            </a:pPr>
            <a:r>
              <a:rPr lang="en" sz="2400" i="1"/>
              <a:t>maximize speed and minimize replication</a:t>
            </a:r>
          </a:p>
          <a:p>
            <a:pPr marL="457200" lvl="0" indent="-381000" algn="l" rtl="0">
              <a:spcBef>
                <a:spcPts val="1000"/>
              </a:spcBef>
              <a:buSzPct val="100000"/>
              <a:buChar char="●"/>
            </a:pPr>
            <a:r>
              <a:rPr lang="en" sz="2400" i="1"/>
              <a:t>denormalization - replicate data</a:t>
            </a:r>
          </a:p>
          <a:p>
            <a:pPr marL="457200" lvl="0" indent="-381000" algn="l">
              <a:spcBef>
                <a:spcPts val="1000"/>
              </a:spcBef>
              <a:buSzPct val="100000"/>
              <a:buChar char="●"/>
            </a:pPr>
            <a:r>
              <a:rPr lang="en" sz="2400" i="1"/>
              <a:t>sometimes a new table just for the query</a:t>
            </a:r>
          </a:p>
        </p:txBody>
      </p:sp>
      <p:sp>
        <p:nvSpPr>
          <p:cNvPr id="226" name="Shape 226"/>
          <p:cNvSpPr txBox="1">
            <a:spLocks noGrp="1"/>
          </p:cNvSpPr>
          <p:nvPr>
            <p:ph type="ctrTitle" idx="2"/>
          </p:nvPr>
        </p:nvSpPr>
        <p:spPr>
          <a:xfrm>
            <a:off x="1143000" y="161199"/>
            <a:ext cx="6858000" cy="635999"/>
          </a:xfrm>
          <a:prstGeom prst="rect">
            <a:avLst/>
          </a:prstGeom>
        </p:spPr>
        <p:txBody>
          <a:bodyPr lIns="68575" tIns="68575" rIns="68575" bIns="68575" anchor="b" anchorCtr="0">
            <a:noAutofit/>
          </a:bodyPr>
          <a:lstStyle/>
          <a:p>
            <a:pPr lvl="0" rtl="0">
              <a:spcBef>
                <a:spcPts val="0"/>
              </a:spcBef>
              <a:buNone/>
            </a:pPr>
            <a:r>
              <a:rPr lang="en" sz="3400"/>
              <a:t>How to use Cassandra</a:t>
            </a:r>
          </a:p>
        </p:txBody>
      </p:sp>
      <p:sp>
        <p:nvSpPr>
          <p:cNvPr id="227" name="Shape 227"/>
          <p:cNvSpPr txBox="1">
            <a:spLocks noGrp="1"/>
          </p:cNvSpPr>
          <p:nvPr>
            <p:ph type="subTitle" idx="3"/>
          </p:nvPr>
        </p:nvSpPr>
        <p:spPr>
          <a:xfrm>
            <a:off x="1229425" y="797200"/>
            <a:ext cx="7776600" cy="689400"/>
          </a:xfrm>
          <a:prstGeom prst="rect">
            <a:avLst/>
          </a:prstGeom>
        </p:spPr>
        <p:txBody>
          <a:bodyPr lIns="68575" tIns="68575" rIns="68575" bIns="68575" anchor="t" anchorCtr="0">
            <a:noAutofit/>
          </a:bodyPr>
          <a:lstStyle/>
          <a:p>
            <a:pPr lvl="0" algn="l" rtl="0">
              <a:spcBef>
                <a:spcPts val="1000"/>
              </a:spcBef>
              <a:buClr>
                <a:schemeClr val="dk1"/>
              </a:buClr>
              <a:buSzPct val="45833"/>
              <a:buFont typeface="Arial"/>
              <a:buNone/>
            </a:pPr>
            <a:r>
              <a:rPr lang="en" sz="2400" i="1"/>
              <a:t>It’s all about the table design</a:t>
            </a:r>
          </a:p>
          <a:p>
            <a:pPr lvl="0" algn="l" rtl="0">
              <a:lnSpc>
                <a:spcPct val="100000"/>
              </a:lnSpc>
              <a:spcBef>
                <a:spcPts val="0"/>
              </a:spcBef>
              <a:buNone/>
            </a:pPr>
            <a:endParaRPr sz="1400"/>
          </a:p>
          <a:p>
            <a:pPr lvl="0" rtl="0">
              <a:spcBef>
                <a:spcPts val="0"/>
              </a:spcBef>
              <a:buNone/>
            </a:pP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2011350" y="2056750"/>
            <a:ext cx="5121300" cy="24692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CREATE TABLE providers_cost (</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procedure_code text,</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state text,</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cost float,</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provider_last_name text,</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provider_first_name text,</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provider_id text,</a:t>
            </a: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	PRIMARY KEY ((procedure_code), cost, provider_last_name, provider_id)</a:t>
            </a:r>
          </a:p>
          <a:p>
            <a:pPr lvl="0" rtl="0">
              <a:spcBef>
                <a:spcPts val="0"/>
              </a:spcBef>
              <a:buNone/>
            </a:pPr>
            <a:r>
              <a:rPr lang="en" sz="1200">
                <a:solidFill>
                  <a:schemeClr val="dk1"/>
                </a:solidFill>
                <a:latin typeface="Courier New"/>
                <a:ea typeface="Courier New"/>
                <a:cs typeface="Courier New"/>
                <a:sym typeface="Courier New"/>
              </a:rPr>
              <a:t>) WITH CLUSTERING ORDER BY (cost DESC, provider_last_name ASC)</a:t>
            </a:r>
          </a:p>
          <a:p>
            <a:pPr lvl="0" rtl="0">
              <a:spcBef>
                <a:spcPts val="0"/>
              </a:spcBef>
              <a:buNone/>
            </a:pPr>
            <a:endParaRPr sz="1200">
              <a:solidFill>
                <a:schemeClr val="dk1"/>
              </a:solidFill>
              <a:latin typeface="Courier New"/>
              <a:ea typeface="Courier New"/>
              <a:cs typeface="Courier New"/>
              <a:sym typeface="Courier New"/>
            </a:endParaRPr>
          </a:p>
          <a:p>
            <a:pPr lvl="0" rtl="0">
              <a:spcBef>
                <a:spcPts val="0"/>
              </a:spcBef>
              <a:buClr>
                <a:schemeClr val="dk1"/>
              </a:buClr>
              <a:buSzPct val="91666"/>
              <a:buFont typeface="Arial"/>
              <a:buNone/>
            </a:pPr>
            <a:r>
              <a:rPr lang="en" sz="1200">
                <a:solidFill>
                  <a:schemeClr val="dk1"/>
                </a:solidFill>
                <a:latin typeface="Courier New"/>
                <a:ea typeface="Courier New"/>
                <a:cs typeface="Courier New"/>
                <a:sym typeface="Courier New"/>
              </a:rPr>
              <a:t>CREATE INDEX ON mv_providers_cost(state)</a:t>
            </a:r>
          </a:p>
        </p:txBody>
      </p:sp>
      <p:sp>
        <p:nvSpPr>
          <p:cNvPr id="233" name="Shape 233"/>
          <p:cNvSpPr txBox="1">
            <a:spLocks noGrp="1"/>
          </p:cNvSpPr>
          <p:nvPr>
            <p:ph type="ctrTitle"/>
          </p:nvPr>
        </p:nvSpPr>
        <p:spPr>
          <a:xfrm>
            <a:off x="1143000" y="161199"/>
            <a:ext cx="6858000" cy="635999"/>
          </a:xfrm>
          <a:prstGeom prst="rect">
            <a:avLst/>
          </a:prstGeom>
        </p:spPr>
        <p:txBody>
          <a:bodyPr lIns="68575" tIns="68575" rIns="68575" bIns="68575" anchor="b" anchorCtr="0">
            <a:noAutofit/>
          </a:bodyPr>
          <a:lstStyle/>
          <a:p>
            <a:pPr>
              <a:spcBef>
                <a:spcPts val="0"/>
              </a:spcBef>
              <a:buNone/>
            </a:pPr>
            <a:r>
              <a:rPr lang="en" sz="3400"/>
              <a:t>How to use Cassandra</a:t>
            </a:r>
          </a:p>
        </p:txBody>
      </p:sp>
      <p:sp>
        <p:nvSpPr>
          <p:cNvPr id="234" name="Shape 234"/>
          <p:cNvSpPr txBox="1"/>
          <p:nvPr/>
        </p:nvSpPr>
        <p:spPr>
          <a:xfrm>
            <a:off x="1953500" y="935200"/>
            <a:ext cx="5661299" cy="574200"/>
          </a:xfrm>
          <a:prstGeom prst="rect">
            <a:avLst/>
          </a:prstGeom>
          <a:noFill/>
          <a:ln>
            <a:noFill/>
          </a:ln>
        </p:spPr>
        <p:txBody>
          <a:bodyPr lIns="91425" tIns="91425" rIns="91425" bIns="91425" anchor="t" anchorCtr="0">
            <a:noAutofit/>
          </a:bodyPr>
          <a:lstStyle/>
          <a:p>
            <a:pPr rtl="0">
              <a:spcBef>
                <a:spcPts val="0"/>
              </a:spcBef>
              <a:buNone/>
            </a:pPr>
            <a:r>
              <a:rPr lang="en"/>
              <a:t>Use Cases: </a:t>
            </a:r>
          </a:p>
          <a:p>
            <a:pPr marL="457200" lvl="0" indent="-228600" rtl="0">
              <a:spcBef>
                <a:spcPts val="0"/>
              </a:spcBef>
              <a:buAutoNum type="arabicPeriod"/>
            </a:pPr>
            <a:r>
              <a:rPr lang="en">
                <a:solidFill>
                  <a:schemeClr val="dk1"/>
                </a:solidFill>
              </a:rPr>
              <a:t>Return, in order of cost, the providers with a cost for the procedure above/below a given threshold </a:t>
            </a:r>
          </a:p>
          <a:p>
            <a:pPr marL="457200" lvl="0" indent="-228600" rtl="0">
              <a:spcBef>
                <a:spcPts val="0"/>
              </a:spcBef>
              <a:buAutoNum type="arabicPeriod"/>
            </a:pPr>
            <a:r>
              <a:rPr lang="en"/>
              <a:t>Find the Most/Least Expensive Providers for a given state</a:t>
            </a:r>
          </a:p>
          <a:p>
            <a:pPr>
              <a:spcBef>
                <a:spcPts val="0"/>
              </a:spcBef>
              <a:buNone/>
            </a:pP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28650" y="121443"/>
            <a:ext cx="7886700" cy="994200"/>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baseline="0">
                <a:solidFill>
                  <a:schemeClr val="dk1"/>
                </a:solidFill>
                <a:latin typeface="Calibri"/>
                <a:ea typeface="Calibri"/>
                <a:cs typeface="Calibri"/>
                <a:sym typeface="Calibri"/>
              </a:rPr>
              <a:t>Basic Aims</a:t>
            </a:r>
          </a:p>
        </p:txBody>
      </p:sp>
      <p:sp>
        <p:nvSpPr>
          <p:cNvPr id="90" name="Shape 90"/>
          <p:cNvSpPr txBox="1">
            <a:spLocks noGrp="1"/>
          </p:cNvSpPr>
          <p:nvPr>
            <p:ph type="body" idx="1"/>
          </p:nvPr>
        </p:nvSpPr>
        <p:spPr>
          <a:xfrm>
            <a:off x="628649" y="1216818"/>
            <a:ext cx="5133299" cy="3277499"/>
          </a:xfrm>
          <a:prstGeom prst="rect">
            <a:avLst/>
          </a:prstGeom>
          <a:noFill/>
          <a:ln>
            <a:noFill/>
          </a:ln>
        </p:spPr>
        <p:txBody>
          <a:bodyPr lIns="68575" tIns="34275" rIns="68575" bIns="34275" anchor="t" anchorCtr="0">
            <a:noAutofit/>
          </a:bodyPr>
          <a:lstStyle/>
          <a:p>
            <a:pPr marL="177800" marR="0" lvl="0" indent="-171450" algn="l" rtl="0">
              <a:lnSpc>
                <a:spcPct val="80000"/>
              </a:lnSpc>
              <a:spcBef>
                <a:spcPts val="0"/>
              </a:spcBef>
              <a:buClr>
                <a:schemeClr val="dk1"/>
              </a:buClr>
              <a:buSzPct val="100000"/>
              <a:buFont typeface="Arial"/>
              <a:buChar char="•"/>
            </a:pPr>
            <a:r>
              <a:rPr lang="en" sz="2100" b="0" i="0" u="none" strike="noStrike" cap="none" baseline="0">
                <a:solidFill>
                  <a:schemeClr val="dk1"/>
                </a:solidFill>
                <a:latin typeface="Calibri"/>
                <a:ea typeface="Calibri"/>
                <a:cs typeface="Calibri"/>
                <a:sym typeface="Calibri"/>
              </a:rPr>
              <a:t>National Institute of Standards and Technology (NIST) Big Data Reference Architecture</a:t>
            </a:r>
          </a:p>
          <a:p>
            <a:pPr marL="177800" marR="0" lvl="0" indent="-171450" algn="l" rtl="0">
              <a:lnSpc>
                <a:spcPct val="80000"/>
              </a:lnSpc>
              <a:spcBef>
                <a:spcPts val="800"/>
              </a:spcBef>
              <a:buClr>
                <a:schemeClr val="dk1"/>
              </a:buClr>
              <a:buSzPct val="100000"/>
              <a:buFont typeface="Arial"/>
              <a:buChar char="•"/>
            </a:pPr>
            <a:r>
              <a:rPr lang="en" sz="2100" b="0" i="0" u="none" strike="noStrike" cap="none" baseline="0">
                <a:solidFill>
                  <a:schemeClr val="dk1"/>
                </a:solidFill>
                <a:latin typeface="Calibri"/>
                <a:ea typeface="Calibri"/>
                <a:cs typeface="Calibri"/>
                <a:sym typeface="Calibri"/>
              </a:rPr>
              <a:t>Develop a use case on public data set to test/validate NIST Reference Architecture</a:t>
            </a:r>
          </a:p>
          <a:p>
            <a:pPr marL="177800" marR="0" lvl="0" indent="-171450" algn="l" rtl="0">
              <a:lnSpc>
                <a:spcPct val="80000"/>
              </a:lnSpc>
              <a:spcBef>
                <a:spcPts val="800"/>
              </a:spcBef>
              <a:buClr>
                <a:schemeClr val="dk1"/>
              </a:buClr>
              <a:buSzPct val="100000"/>
              <a:buFont typeface="Arial"/>
              <a:buChar char="•"/>
            </a:pPr>
            <a:r>
              <a:rPr lang="en" sz="2100" b="0" i="0" u="none" strike="noStrike" cap="none" baseline="0">
                <a:solidFill>
                  <a:schemeClr val="dk1"/>
                </a:solidFill>
                <a:latin typeface="Calibri"/>
                <a:ea typeface="Calibri"/>
                <a:cs typeface="Calibri"/>
                <a:sym typeface="Calibri"/>
              </a:rPr>
              <a:t>Chose Medicare Part B Data Analysis</a:t>
            </a:r>
          </a:p>
          <a:p>
            <a:pPr marL="520700" marR="0" lvl="1" indent="-177800" algn="l" rtl="0">
              <a:lnSpc>
                <a:spcPct val="80000"/>
              </a:lnSpc>
              <a:spcBef>
                <a:spcPts val="400"/>
              </a:spcBef>
              <a:buClr>
                <a:schemeClr val="dk1"/>
              </a:buClr>
              <a:buSzPct val="100000"/>
              <a:buFont typeface="Arial"/>
              <a:buChar char="•"/>
            </a:pPr>
            <a:r>
              <a:rPr lang="en" sz="1800" b="0" i="0" u="none" strike="noStrike" cap="none" baseline="0">
                <a:solidFill>
                  <a:schemeClr val="dk1"/>
                </a:solidFill>
                <a:latin typeface="Calibri"/>
                <a:ea typeface="Calibri"/>
                <a:cs typeface="Calibri"/>
                <a:sym typeface="Calibri"/>
              </a:rPr>
              <a:t>Public data sets</a:t>
            </a:r>
          </a:p>
          <a:p>
            <a:pPr marL="520700" marR="0" lvl="1" indent="-177800" algn="l" rtl="0">
              <a:lnSpc>
                <a:spcPct val="80000"/>
              </a:lnSpc>
              <a:spcBef>
                <a:spcPts val="400"/>
              </a:spcBef>
              <a:buClr>
                <a:schemeClr val="dk1"/>
              </a:buClr>
              <a:buSzPct val="100000"/>
              <a:buFont typeface="Arial"/>
              <a:buChar char="•"/>
            </a:pPr>
            <a:r>
              <a:rPr lang="en" sz="1800" b="0" i="0" u="none" strike="noStrike" cap="none" baseline="0">
                <a:solidFill>
                  <a:schemeClr val="dk1"/>
                </a:solidFill>
                <a:latin typeface="Calibri"/>
                <a:ea typeface="Calibri"/>
                <a:cs typeface="Calibri"/>
                <a:sym typeface="Calibri"/>
              </a:rPr>
              <a:t>Considerable scope for creative analysis</a:t>
            </a:r>
          </a:p>
          <a:p>
            <a:pPr marL="520700" marR="0" lvl="1" indent="-177800" algn="l" rtl="0">
              <a:lnSpc>
                <a:spcPct val="80000"/>
              </a:lnSpc>
              <a:spcBef>
                <a:spcPts val="400"/>
              </a:spcBef>
              <a:buClr>
                <a:schemeClr val="dk1"/>
              </a:buClr>
              <a:buSzPct val="100000"/>
              <a:buFont typeface="Arial"/>
              <a:buChar char="•"/>
            </a:pPr>
            <a:r>
              <a:rPr lang="en" sz="1800" b="0" i="0" u="none" strike="noStrike" cap="none" baseline="0">
                <a:solidFill>
                  <a:schemeClr val="dk1"/>
                </a:solidFill>
                <a:latin typeface="Calibri"/>
                <a:ea typeface="Calibri"/>
                <a:cs typeface="Calibri"/>
                <a:sym typeface="Calibri"/>
              </a:rPr>
              <a:t>Sufficient data size to explore ‘big data’ technologies and cloud-based distributed systems</a:t>
            </a:r>
          </a:p>
          <a:p>
            <a:pPr marL="177800" marR="0" lvl="0" indent="-38100" algn="l" rtl="0">
              <a:lnSpc>
                <a:spcPct val="80000"/>
              </a:lnSpc>
              <a:spcBef>
                <a:spcPts val="800"/>
              </a:spcBef>
              <a:buClr>
                <a:schemeClr val="dk1"/>
              </a:buClr>
              <a:buFont typeface="Arial"/>
              <a:buNone/>
            </a:pPr>
            <a:endParaRPr sz="2100" b="0" i="0" u="none" strike="noStrike" cap="none" baseline="0">
              <a:solidFill>
                <a:schemeClr val="dk1"/>
              </a:solidFill>
              <a:latin typeface="Calibri"/>
              <a:ea typeface="Calibri"/>
              <a:cs typeface="Calibri"/>
              <a:sym typeface="Calibri"/>
            </a:endParaRPr>
          </a:p>
        </p:txBody>
      </p:sp>
      <p:pic>
        <p:nvPicPr>
          <p:cNvPr id="91" name="Shape 91"/>
          <p:cNvPicPr preferRelativeResize="0"/>
          <p:nvPr/>
        </p:nvPicPr>
        <p:blipFill rotWithShape="1">
          <a:blip r:embed="rId3">
            <a:alphaModFix/>
          </a:blip>
          <a:srcRect/>
          <a:stretch/>
        </p:blipFill>
        <p:spPr>
          <a:xfrm>
            <a:off x="5973509" y="1765932"/>
            <a:ext cx="2711153" cy="2086317"/>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1143000" y="142700"/>
            <a:ext cx="6858000" cy="667499"/>
          </a:xfrm>
          <a:prstGeom prst="rect">
            <a:avLst/>
          </a:prstGeom>
        </p:spPr>
        <p:txBody>
          <a:bodyPr lIns="68575" tIns="68575" rIns="68575" bIns="68575" anchor="b" anchorCtr="0">
            <a:noAutofit/>
          </a:bodyPr>
          <a:lstStyle/>
          <a:p>
            <a:pPr>
              <a:spcBef>
                <a:spcPts val="0"/>
              </a:spcBef>
              <a:buNone/>
            </a:pPr>
            <a:r>
              <a:rPr lang="en" sz="3400"/>
              <a:t>Cassandra Conclusions</a:t>
            </a:r>
          </a:p>
        </p:txBody>
      </p:sp>
      <p:sp>
        <p:nvSpPr>
          <p:cNvPr id="240" name="Shape 240"/>
          <p:cNvSpPr txBox="1">
            <a:spLocks noGrp="1"/>
          </p:cNvSpPr>
          <p:nvPr>
            <p:ph type="subTitle" idx="1"/>
          </p:nvPr>
        </p:nvSpPr>
        <p:spPr>
          <a:xfrm>
            <a:off x="1143000" y="568149"/>
            <a:ext cx="6858000" cy="3906899"/>
          </a:xfrm>
          <a:prstGeom prst="rect">
            <a:avLst/>
          </a:prstGeom>
        </p:spPr>
        <p:txBody>
          <a:bodyPr lIns="68575" tIns="68575" rIns="68575" bIns="68575" anchor="t" anchorCtr="0">
            <a:noAutofit/>
          </a:bodyPr>
          <a:lstStyle/>
          <a:p>
            <a:pPr lvl="0" algn="l" rtl="0">
              <a:spcBef>
                <a:spcPts val="1000"/>
              </a:spcBef>
              <a:buNone/>
            </a:pPr>
            <a:endParaRPr/>
          </a:p>
          <a:p>
            <a:pPr lvl="0" rtl="0">
              <a:spcBef>
                <a:spcPts val="0"/>
              </a:spcBef>
              <a:buNone/>
            </a:pPr>
            <a:endParaRPr/>
          </a:p>
        </p:txBody>
      </p:sp>
      <p:sp>
        <p:nvSpPr>
          <p:cNvPr id="241" name="Shape 241"/>
          <p:cNvSpPr txBox="1">
            <a:spLocks noGrp="1"/>
          </p:cNvSpPr>
          <p:nvPr>
            <p:ph type="subTitle" idx="2"/>
          </p:nvPr>
        </p:nvSpPr>
        <p:spPr>
          <a:xfrm>
            <a:off x="1143000" y="568149"/>
            <a:ext cx="6858000" cy="3906899"/>
          </a:xfrm>
          <a:prstGeom prst="rect">
            <a:avLst/>
          </a:prstGeom>
        </p:spPr>
        <p:txBody>
          <a:bodyPr lIns="68575" tIns="68575" rIns="68575" bIns="68575" anchor="t" anchorCtr="0">
            <a:noAutofit/>
          </a:bodyPr>
          <a:lstStyle/>
          <a:p>
            <a:pPr lvl="0" algn="l" rtl="0">
              <a:spcBef>
                <a:spcPts val="1000"/>
              </a:spcBef>
              <a:buNone/>
            </a:pPr>
            <a:r>
              <a:rPr lang="en" sz="2400"/>
              <a:t>What we learned</a:t>
            </a:r>
          </a:p>
          <a:p>
            <a:pPr marL="457200" lvl="0" indent="-342900" algn="l" rtl="0">
              <a:spcBef>
                <a:spcPts val="1000"/>
              </a:spcBef>
              <a:buSzPct val="100000"/>
              <a:buChar char="●"/>
            </a:pPr>
            <a:r>
              <a:rPr lang="en"/>
              <a:t>Terry N. Null, O.D. </a:t>
            </a:r>
          </a:p>
          <a:p>
            <a:pPr marL="457200" lvl="0" indent="-342900" algn="l" rtl="0">
              <a:spcBef>
                <a:spcPts val="1000"/>
              </a:spcBef>
              <a:buSzPct val="100000"/>
              <a:buChar char="●"/>
            </a:pPr>
            <a:r>
              <a:rPr lang="en"/>
              <a:t>Experimented with different table designs</a:t>
            </a:r>
          </a:p>
          <a:p>
            <a:pPr lvl="0" algn="l" rtl="0">
              <a:spcBef>
                <a:spcPts val="1000"/>
              </a:spcBef>
              <a:buNone/>
            </a:pPr>
            <a:endParaRPr/>
          </a:p>
          <a:p>
            <a:pPr lvl="0" algn="l" rtl="0">
              <a:lnSpc>
                <a:spcPct val="100000"/>
              </a:lnSpc>
              <a:spcBef>
                <a:spcPts val="700"/>
              </a:spcBef>
              <a:buNone/>
            </a:pPr>
            <a:r>
              <a:rPr lang="en" sz="2400"/>
              <a:t>What could be improved</a:t>
            </a:r>
          </a:p>
          <a:p>
            <a:pPr marL="457200" lvl="0" indent="-228600" algn="l" rtl="0">
              <a:spcBef>
                <a:spcPts val="1000"/>
              </a:spcBef>
              <a:buChar char="●"/>
            </a:pPr>
            <a:r>
              <a:rPr lang="en"/>
              <a:t>Better Data Ingestion Method</a:t>
            </a:r>
          </a:p>
          <a:p>
            <a:pPr marL="457200" lvl="0" indent="-228600" algn="l" rtl="0">
              <a:spcBef>
                <a:spcPts val="1000"/>
              </a:spcBef>
              <a:buChar char="●"/>
            </a:pPr>
            <a:r>
              <a:rPr lang="en"/>
              <a:t>More clever usage of secondary indexes and ordering may further reduce the number of tables we utilize</a:t>
            </a:r>
          </a:p>
          <a:p>
            <a:pPr lvl="0" rtl="0">
              <a:spcBef>
                <a:spcPts val="0"/>
              </a:spcBef>
              <a:buNone/>
            </a:pP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1832313" y="866825"/>
            <a:ext cx="5479373" cy="340984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rtl="0">
              <a:spcBef>
                <a:spcPts val="0"/>
              </a:spcBef>
              <a:buNone/>
            </a:pPr>
            <a:r>
              <a:rPr lang="en" sz="3400">
                <a:latin typeface="Calibri"/>
                <a:ea typeface="Calibri"/>
                <a:cs typeface="Calibri"/>
                <a:sym typeface="Calibri"/>
              </a:rPr>
              <a:t>Technique for “did I pay too much?”</a:t>
            </a:r>
          </a:p>
        </p:txBody>
      </p:sp>
      <p:sp>
        <p:nvSpPr>
          <p:cNvPr id="297" name="Shape 29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en" sz="1400" b="1"/>
              <a:t>Question to answer: </a:t>
            </a:r>
            <a:r>
              <a:rPr lang="en" sz="1400"/>
              <a:t>how many others paid less than me, for a certain procedure?</a:t>
            </a:r>
          </a:p>
          <a:p>
            <a:pPr lvl="0" rtl="0">
              <a:lnSpc>
                <a:spcPct val="115000"/>
              </a:lnSpc>
              <a:spcBef>
                <a:spcPts val="0"/>
              </a:spcBef>
              <a:spcAft>
                <a:spcPts val="0"/>
              </a:spcAft>
              <a:buNone/>
            </a:pPr>
            <a:r>
              <a:rPr lang="en" sz="1400" b="1"/>
              <a:t>Observation on data: </a:t>
            </a:r>
            <a:r>
              <a:rPr lang="en" sz="1400"/>
              <a:t>charges fits into normal distribution</a:t>
            </a:r>
          </a:p>
          <a:p>
            <a:pPr lvl="0" rtl="0">
              <a:spcBef>
                <a:spcPts val="0"/>
              </a:spcBef>
              <a:buNone/>
            </a:pPr>
            <a:endParaRPr sz="1400"/>
          </a:p>
        </p:txBody>
      </p:sp>
      <p:pic>
        <p:nvPicPr>
          <p:cNvPr id="298" name="Shape 298"/>
          <p:cNvPicPr preferRelativeResize="0"/>
          <p:nvPr/>
        </p:nvPicPr>
        <p:blipFill>
          <a:blip r:embed="rId3">
            <a:alphaModFix/>
          </a:blip>
          <a:stretch>
            <a:fillRect/>
          </a:stretch>
        </p:blipFill>
        <p:spPr>
          <a:xfrm>
            <a:off x="1465325" y="1733550"/>
            <a:ext cx="5962650" cy="340995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073700" y="445025"/>
            <a:ext cx="7142100" cy="572699"/>
          </a:xfrm>
          <a:prstGeom prst="rect">
            <a:avLst/>
          </a:prstGeom>
        </p:spPr>
        <p:txBody>
          <a:bodyPr lIns="91425" tIns="91425" rIns="91425" bIns="91425" anchor="t" anchorCtr="0">
            <a:noAutofit/>
          </a:bodyPr>
          <a:lstStyle/>
          <a:p>
            <a:pPr lvl="0" algn="l" rtl="0">
              <a:spcBef>
                <a:spcPts val="0"/>
              </a:spcBef>
              <a:buNone/>
            </a:pPr>
            <a:r>
              <a:rPr lang="en" sz="3400">
                <a:latin typeface="Calibri"/>
                <a:ea typeface="Calibri"/>
                <a:cs typeface="Calibri"/>
                <a:sym typeface="Calibri"/>
              </a:rPr>
              <a:t>“Did I pay too much?” analysis (cont’d)</a:t>
            </a:r>
          </a:p>
        </p:txBody>
      </p:sp>
      <p:sp>
        <p:nvSpPr>
          <p:cNvPr id="304" name="Shape 304"/>
          <p:cNvSpPr txBox="1">
            <a:spLocks noGrp="1"/>
          </p:cNvSpPr>
          <p:nvPr>
            <p:ph type="body" idx="1"/>
          </p:nvPr>
        </p:nvSpPr>
        <p:spPr>
          <a:xfrm>
            <a:off x="311700" y="1170675"/>
            <a:ext cx="3100799" cy="3651900"/>
          </a:xfrm>
          <a:prstGeom prst="rect">
            <a:avLst/>
          </a:prstGeom>
        </p:spPr>
        <p:txBody>
          <a:bodyPr lIns="91425" tIns="91425" rIns="91425" bIns="91425" anchor="t" anchorCtr="0">
            <a:noAutofit/>
          </a:bodyPr>
          <a:lstStyle/>
          <a:p>
            <a:pPr lvl="0" rtl="0">
              <a:spcBef>
                <a:spcPts val="0"/>
              </a:spcBef>
              <a:buNone/>
            </a:pPr>
            <a:r>
              <a:rPr lang="en" sz="1400" b="1"/>
              <a:t>Model training </a:t>
            </a:r>
          </a:p>
          <a:p>
            <a:pPr marL="457200" lvl="0" indent="-228600" rtl="0">
              <a:spcBef>
                <a:spcPts val="0"/>
              </a:spcBef>
              <a:buSzPct val="100000"/>
            </a:pPr>
            <a:r>
              <a:rPr lang="en" sz="1400"/>
              <a:t>calculate mean and stdev for each procedure code: </a:t>
            </a:r>
          </a:p>
          <a:p>
            <a:pPr marL="914400" lvl="1" indent="-228600" rtl="0">
              <a:spcBef>
                <a:spcPts val="0"/>
              </a:spcBef>
              <a:buSzPct val="100000"/>
            </a:pPr>
            <a:r>
              <a:rPr lang="en" sz="1400"/>
              <a:t>alternative: Spark MLlib GaussianMixture</a:t>
            </a:r>
            <a:r>
              <a:rPr lang="en"/>
              <a:t>, k = 1</a:t>
            </a:r>
          </a:p>
          <a:p>
            <a:pPr lvl="0" rtl="0">
              <a:spcBef>
                <a:spcPts val="0"/>
              </a:spcBef>
              <a:buNone/>
            </a:pPr>
            <a:endParaRPr sz="1400"/>
          </a:p>
          <a:p>
            <a:pPr lvl="0" rtl="0">
              <a:spcBef>
                <a:spcPts val="0"/>
              </a:spcBef>
              <a:buNone/>
            </a:pPr>
            <a:r>
              <a:rPr lang="en" sz="1400" b="1"/>
              <a:t>Answering query</a:t>
            </a:r>
          </a:p>
          <a:p>
            <a:pPr marL="457200" lvl="0" indent="-228600" rtl="0">
              <a:spcBef>
                <a:spcPts val="0"/>
              </a:spcBef>
              <a:buSzPct val="100000"/>
            </a:pPr>
            <a:r>
              <a:rPr lang="en" sz="1400"/>
              <a:t>calculate CDF (</a:t>
            </a:r>
            <a:r>
              <a:rPr lang="en" sz="1350">
                <a:highlight>
                  <a:srgbClr val="FFFFFF"/>
                </a:highlight>
              </a:rPr>
              <a:t>cumulative distribution function</a:t>
            </a:r>
            <a:r>
              <a:rPr lang="en" sz="1400"/>
              <a:t>) for the given price</a:t>
            </a:r>
          </a:p>
          <a:p>
            <a:pPr lvl="0" rtl="0">
              <a:spcBef>
                <a:spcPts val="0"/>
              </a:spcBef>
              <a:buNone/>
            </a:pPr>
            <a:endParaRPr/>
          </a:p>
        </p:txBody>
      </p:sp>
      <p:pic>
        <p:nvPicPr>
          <p:cNvPr id="305" name="Shape 305"/>
          <p:cNvPicPr preferRelativeResize="0"/>
          <p:nvPr/>
        </p:nvPicPr>
        <p:blipFill>
          <a:blip r:embed="rId3">
            <a:alphaModFix/>
          </a:blip>
          <a:stretch>
            <a:fillRect/>
          </a:stretch>
        </p:blipFill>
        <p:spPr>
          <a:xfrm>
            <a:off x="3475350" y="3206175"/>
            <a:ext cx="5601825" cy="1456399"/>
          </a:xfrm>
          <a:prstGeom prst="rect">
            <a:avLst/>
          </a:prstGeom>
          <a:noFill/>
          <a:ln>
            <a:noFill/>
          </a:ln>
        </p:spPr>
      </p:pic>
      <p:pic>
        <p:nvPicPr>
          <p:cNvPr id="306" name="Shape 306"/>
          <p:cNvPicPr preferRelativeResize="0"/>
          <p:nvPr/>
        </p:nvPicPr>
        <p:blipFill>
          <a:blip r:embed="rId4">
            <a:alphaModFix/>
          </a:blip>
          <a:stretch>
            <a:fillRect/>
          </a:stretch>
        </p:blipFill>
        <p:spPr>
          <a:xfrm>
            <a:off x="3438375" y="1526775"/>
            <a:ext cx="5715000" cy="1476375"/>
          </a:xfrm>
          <a:prstGeom prst="rect">
            <a:avLst/>
          </a:prstGeom>
          <a:noFill/>
          <a:ln>
            <a:noFill/>
          </a:ln>
        </p:spPr>
      </p:pic>
      <p:sp>
        <p:nvSpPr>
          <p:cNvPr id="307" name="Shape 307"/>
          <p:cNvSpPr txBox="1"/>
          <p:nvPr/>
        </p:nvSpPr>
        <p:spPr>
          <a:xfrm>
            <a:off x="3446800" y="3249025"/>
            <a:ext cx="2739899" cy="336299"/>
          </a:xfrm>
          <a:prstGeom prst="rect">
            <a:avLst/>
          </a:prstGeom>
          <a:noFill/>
          <a:ln>
            <a:noFill/>
          </a:ln>
        </p:spPr>
        <p:txBody>
          <a:bodyPr lIns="91425" tIns="91425" rIns="91425" bIns="91425" anchor="t" anchorCtr="0">
            <a:noAutofit/>
          </a:bodyPr>
          <a:lstStyle/>
          <a:p>
            <a:pPr>
              <a:spcBef>
                <a:spcPts val="0"/>
              </a:spcBef>
              <a:buNone/>
            </a:pPr>
            <a:r>
              <a:rPr lang="en" b="1"/>
              <a:t>Example Query : paid $570</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ctrTitle"/>
          </p:nvPr>
        </p:nvSpPr>
        <p:spPr>
          <a:xfrm>
            <a:off x="1143000" y="166649"/>
            <a:ext cx="6858000" cy="927300"/>
          </a:xfrm>
          <a:prstGeom prst="rect">
            <a:avLst/>
          </a:prstGeom>
        </p:spPr>
        <p:txBody>
          <a:bodyPr lIns="68575" tIns="68575" rIns="68575" bIns="68575" anchor="b" anchorCtr="0">
            <a:noAutofit/>
          </a:bodyPr>
          <a:lstStyle/>
          <a:p>
            <a:pPr>
              <a:spcBef>
                <a:spcPts val="0"/>
              </a:spcBef>
              <a:buNone/>
            </a:pPr>
            <a:r>
              <a:rPr lang="en" sz="3400"/>
              <a:t>Urban vs Rural Intrigue</a:t>
            </a:r>
          </a:p>
        </p:txBody>
      </p:sp>
      <p:sp>
        <p:nvSpPr>
          <p:cNvPr id="313" name="Shape 313"/>
          <p:cNvSpPr txBox="1">
            <a:spLocks noGrp="1"/>
          </p:cNvSpPr>
          <p:nvPr>
            <p:ph type="subTitle" idx="1"/>
          </p:nvPr>
        </p:nvSpPr>
        <p:spPr>
          <a:xfrm>
            <a:off x="159100" y="1805271"/>
            <a:ext cx="4830300" cy="2474400"/>
          </a:xfrm>
          <a:prstGeom prst="rect">
            <a:avLst/>
          </a:prstGeom>
        </p:spPr>
        <p:txBody>
          <a:bodyPr lIns="68575" tIns="68575" rIns="68575" bIns="68575" anchor="t" anchorCtr="0">
            <a:noAutofit/>
          </a:bodyPr>
          <a:lstStyle/>
          <a:p>
            <a:pPr rtl="0">
              <a:spcBef>
                <a:spcPts val="0"/>
              </a:spcBef>
              <a:buNone/>
            </a:pPr>
            <a:endParaRPr/>
          </a:p>
          <a:p>
            <a:pPr algn="l" rtl="0">
              <a:spcBef>
                <a:spcPts val="0"/>
              </a:spcBef>
              <a:buNone/>
            </a:pPr>
            <a:r>
              <a:rPr lang="en"/>
              <a:t>Given only medicare data, can we discern more interesting socioeconomic phenomena?</a:t>
            </a:r>
          </a:p>
          <a:p>
            <a:pPr algn="l">
              <a:spcBef>
                <a:spcPts val="0"/>
              </a:spcBef>
              <a:buNone/>
            </a:pPr>
            <a:r>
              <a:rPr lang="en"/>
              <a:t>e.g., urbanity vs rurality</a:t>
            </a:r>
          </a:p>
        </p:txBody>
      </p:sp>
      <p:pic>
        <p:nvPicPr>
          <p:cNvPr id="314" name="Shape 314"/>
          <p:cNvPicPr preferRelativeResize="0"/>
          <p:nvPr/>
        </p:nvPicPr>
        <p:blipFill>
          <a:blip r:embed="rId3">
            <a:alphaModFix/>
          </a:blip>
          <a:stretch>
            <a:fillRect/>
          </a:stretch>
        </p:blipFill>
        <p:spPr>
          <a:xfrm>
            <a:off x="4918625" y="1805275"/>
            <a:ext cx="3788127" cy="25254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ctrTitle"/>
          </p:nvPr>
        </p:nvSpPr>
        <p:spPr>
          <a:xfrm>
            <a:off x="1143000" y="841772"/>
            <a:ext cx="6858000" cy="1790699"/>
          </a:xfrm>
          <a:prstGeom prst="rect">
            <a:avLst/>
          </a:prstGeom>
        </p:spPr>
        <p:txBody>
          <a:bodyPr lIns="68575" tIns="68575" rIns="68575" bIns="68575" anchor="b" anchorCtr="0">
            <a:noAutofit/>
          </a:bodyPr>
          <a:lstStyle/>
          <a:p>
            <a:pPr>
              <a:spcBef>
                <a:spcPts val="0"/>
              </a:spcBef>
              <a:buNone/>
            </a:pPr>
            <a:endParaRPr/>
          </a:p>
        </p:txBody>
      </p:sp>
      <p:sp>
        <p:nvSpPr>
          <p:cNvPr id="320" name="Shape 320"/>
          <p:cNvSpPr txBox="1">
            <a:spLocks noGrp="1"/>
          </p:cNvSpPr>
          <p:nvPr>
            <p:ph type="subTitle" idx="1"/>
          </p:nvPr>
        </p:nvSpPr>
        <p:spPr>
          <a:xfrm>
            <a:off x="1143000" y="2701528"/>
            <a:ext cx="6858000" cy="1241699"/>
          </a:xfrm>
          <a:prstGeom prst="rect">
            <a:avLst/>
          </a:prstGeom>
        </p:spPr>
        <p:txBody>
          <a:bodyPr lIns="68575" tIns="68575" rIns="68575" bIns="68575" anchor="t" anchorCtr="0">
            <a:noAutofit/>
          </a:bodyPr>
          <a:lstStyle/>
          <a:p>
            <a:pPr>
              <a:spcBef>
                <a:spcPts val="0"/>
              </a:spcBef>
              <a:buNone/>
            </a:pPr>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lgn="ctr" rtl="0">
              <a:spcBef>
                <a:spcPts val="0"/>
              </a:spcBef>
              <a:buNone/>
            </a:pPr>
            <a:r>
              <a:rPr lang="en"/>
              <a:t>Our Map vs CDC Map</a:t>
            </a:r>
          </a:p>
          <a:p>
            <a:pPr lvl="0" algn="ctr" rtl="0">
              <a:spcBef>
                <a:spcPts val="0"/>
              </a:spcBef>
              <a:buNone/>
            </a:pPr>
            <a:r>
              <a:rPr lang="en"/>
              <a:t>(inverse colors)</a:t>
            </a:r>
          </a:p>
        </p:txBody>
      </p:sp>
      <p:pic>
        <p:nvPicPr>
          <p:cNvPr id="326" name="Shape 326"/>
          <p:cNvPicPr preferRelativeResize="0"/>
          <p:nvPr/>
        </p:nvPicPr>
        <p:blipFill rotWithShape="1">
          <a:blip r:embed="rId3">
            <a:alphaModFix/>
          </a:blip>
          <a:srcRect l="5205" t="16904" r="26572" b="14268"/>
          <a:stretch/>
        </p:blipFill>
        <p:spPr>
          <a:xfrm>
            <a:off x="0" y="1785975"/>
            <a:ext cx="4405449" cy="2481375"/>
          </a:xfrm>
          <a:prstGeom prst="rect">
            <a:avLst/>
          </a:prstGeom>
          <a:noFill/>
          <a:ln>
            <a:noFill/>
          </a:ln>
        </p:spPr>
      </p:pic>
      <p:pic>
        <p:nvPicPr>
          <p:cNvPr id="327" name="Shape 327"/>
          <p:cNvPicPr preferRelativeResize="0"/>
          <p:nvPr/>
        </p:nvPicPr>
        <p:blipFill>
          <a:blip r:embed="rId4">
            <a:alphaModFix/>
          </a:blip>
          <a:stretch>
            <a:fillRect/>
          </a:stretch>
        </p:blipFill>
        <p:spPr>
          <a:xfrm>
            <a:off x="4405450" y="1359575"/>
            <a:ext cx="4681274" cy="351095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796821" y="0"/>
            <a:ext cx="7397956" cy="514349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Shape 337"/>
          <p:cNvPicPr preferRelativeResize="0"/>
          <p:nvPr/>
        </p:nvPicPr>
        <p:blipFill>
          <a:blip r:embed="rId3">
            <a:alphaModFix/>
          </a:blip>
          <a:stretch>
            <a:fillRect/>
          </a:stretch>
        </p:blipFill>
        <p:spPr>
          <a:xfrm>
            <a:off x="774274" y="0"/>
            <a:ext cx="7397969" cy="5143499"/>
          </a:xfrm>
          <a:prstGeom prst="rect">
            <a:avLst/>
          </a:prstGeom>
          <a:noFill/>
          <a:ln>
            <a:noFill/>
          </a:ln>
        </p:spPr>
      </p:pic>
      <p:pic>
        <p:nvPicPr>
          <p:cNvPr id="338" name="Shape 338"/>
          <p:cNvPicPr preferRelativeResize="0"/>
          <p:nvPr/>
        </p:nvPicPr>
        <p:blipFill>
          <a:blip r:embed="rId4">
            <a:alphaModFix/>
          </a:blip>
          <a:stretch>
            <a:fillRect/>
          </a:stretch>
        </p:blipFill>
        <p:spPr>
          <a:xfrm>
            <a:off x="1033625" y="497787"/>
            <a:ext cx="5715000" cy="38100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532534" y="0"/>
            <a:ext cx="8078930" cy="51434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28650" y="273843"/>
            <a:ext cx="7886700" cy="994172"/>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baseline="0">
                <a:solidFill>
                  <a:schemeClr val="dk1"/>
                </a:solidFill>
                <a:latin typeface="Calibri"/>
                <a:ea typeface="Calibri"/>
                <a:cs typeface="Calibri"/>
                <a:sym typeface="Calibri"/>
              </a:rPr>
              <a:t>Medicare Data Sets</a:t>
            </a:r>
          </a:p>
        </p:txBody>
      </p:sp>
      <p:sp>
        <p:nvSpPr>
          <p:cNvPr id="97" name="Shape 97"/>
          <p:cNvSpPr txBox="1">
            <a:spLocks noGrp="1"/>
          </p:cNvSpPr>
          <p:nvPr>
            <p:ph type="body" idx="1"/>
          </p:nvPr>
        </p:nvSpPr>
        <p:spPr>
          <a:xfrm>
            <a:off x="628650" y="1369218"/>
            <a:ext cx="7886700" cy="3263503"/>
          </a:xfrm>
          <a:prstGeom prst="rect">
            <a:avLst/>
          </a:prstGeom>
          <a:noFill/>
          <a:ln>
            <a:noFill/>
          </a:ln>
        </p:spPr>
        <p:txBody>
          <a:bodyPr lIns="68575" tIns="34275" rIns="68575" bIns="34275" anchor="t" anchorCtr="0">
            <a:noAutofit/>
          </a:bodyPr>
          <a:lstStyle/>
          <a:p>
            <a:pPr marL="177800" marR="0" lvl="0" indent="-171450" algn="l" rtl="0">
              <a:lnSpc>
                <a:spcPct val="90000"/>
              </a:lnSpc>
              <a:spcBef>
                <a:spcPts val="0"/>
              </a:spcBef>
              <a:buClr>
                <a:schemeClr val="dk1"/>
              </a:buClr>
              <a:buSzPct val="100000"/>
              <a:buFont typeface="Arial"/>
              <a:buChar char="•"/>
            </a:pPr>
            <a:r>
              <a:rPr lang="en" sz="2100" b="0" i="0" u="none" strike="noStrike" cap="none" baseline="0">
                <a:solidFill>
                  <a:schemeClr val="dk1"/>
                </a:solidFill>
                <a:latin typeface="Calibri"/>
                <a:ea typeface="Calibri"/>
                <a:cs typeface="Calibri"/>
                <a:sym typeface="Calibri"/>
              </a:rPr>
              <a:t>Raw data on medicare providers and procedures performed</a:t>
            </a:r>
          </a:p>
          <a:p>
            <a:pPr marL="520700" marR="0" lvl="1" indent="-177800" algn="l" rtl="0">
              <a:lnSpc>
                <a:spcPct val="90000"/>
              </a:lnSpc>
              <a:spcBef>
                <a:spcPts val="400"/>
              </a:spcBef>
              <a:buClr>
                <a:schemeClr val="dk1"/>
              </a:buClr>
              <a:buSzPct val="100000"/>
              <a:buFont typeface="Arial"/>
              <a:buChar char="•"/>
            </a:pPr>
            <a:r>
              <a:rPr lang="en" sz="1800" b="0" i="0" u="none" strike="noStrike" cap="none" baseline="0">
                <a:solidFill>
                  <a:schemeClr val="dk1"/>
                </a:solidFill>
                <a:latin typeface="Calibri"/>
                <a:ea typeface="Calibri"/>
                <a:cs typeface="Calibri"/>
                <a:sym typeface="Calibri"/>
              </a:rPr>
              <a:t>Locations, costs (median, std), number and type of procedures</a:t>
            </a:r>
          </a:p>
          <a:p>
            <a:pPr marL="177800" marR="0" lvl="0" indent="-171450" algn="l" rtl="0">
              <a:lnSpc>
                <a:spcPct val="90000"/>
              </a:lnSpc>
              <a:spcBef>
                <a:spcPts val="800"/>
              </a:spcBef>
              <a:buClr>
                <a:schemeClr val="dk1"/>
              </a:buClr>
              <a:buSzPct val="100000"/>
              <a:buFont typeface="Arial"/>
              <a:buChar char="•"/>
            </a:pPr>
            <a:r>
              <a:rPr lang="en" sz="2100" b="0" i="0" u="none" strike="noStrike" cap="none" baseline="0">
                <a:solidFill>
                  <a:schemeClr val="dk1"/>
                </a:solidFill>
                <a:latin typeface="Calibri"/>
                <a:ea typeface="Calibri"/>
                <a:cs typeface="Calibri"/>
                <a:sym typeface="Calibri"/>
              </a:rPr>
              <a:t>Spreadsheet format (</a:t>
            </a:r>
            <a:r>
              <a:rPr lang="en"/>
              <a:t>xls, easily converted to </a:t>
            </a:r>
            <a:r>
              <a:rPr lang="en" sz="2100" b="0" i="0" u="none" strike="noStrike" cap="none" baseline="0">
                <a:solidFill>
                  <a:schemeClr val="dk1"/>
                </a:solidFill>
                <a:latin typeface="Calibri"/>
                <a:ea typeface="Calibri"/>
                <a:cs typeface="Calibri"/>
                <a:sym typeface="Calibri"/>
              </a:rPr>
              <a:t>csv) </a:t>
            </a:r>
          </a:p>
          <a:p>
            <a:pPr marL="177800" marR="0" lvl="0" indent="-171450" algn="l" rtl="0">
              <a:lnSpc>
                <a:spcPct val="90000"/>
              </a:lnSpc>
              <a:spcBef>
                <a:spcPts val="800"/>
              </a:spcBef>
              <a:buClr>
                <a:schemeClr val="dk1"/>
              </a:buClr>
              <a:buSzPct val="100000"/>
              <a:buFont typeface="Arial"/>
              <a:buChar char="•"/>
            </a:pPr>
            <a:r>
              <a:rPr lang="en" sz="2100" b="0" i="0" u="none" strike="noStrike" cap="none" baseline="0">
                <a:solidFill>
                  <a:schemeClr val="dk1"/>
                </a:solidFill>
                <a:latin typeface="Calibri"/>
                <a:ea typeface="Calibri"/>
                <a:cs typeface="Calibri"/>
                <a:sym typeface="Calibri"/>
              </a:rPr>
              <a:t>Size of data:</a:t>
            </a:r>
          </a:p>
          <a:p>
            <a:pPr marL="520700" marR="0" lvl="1" indent="-177800" algn="l" rtl="0">
              <a:lnSpc>
                <a:spcPct val="90000"/>
              </a:lnSpc>
              <a:spcBef>
                <a:spcPts val="400"/>
              </a:spcBef>
              <a:buClr>
                <a:schemeClr val="dk1"/>
              </a:buClr>
              <a:buSzPct val="85714"/>
              <a:buFont typeface="Arial"/>
              <a:buChar char="•"/>
            </a:pPr>
            <a:r>
              <a:rPr lang="en"/>
              <a:t>Raw: 10 Million r</a:t>
            </a:r>
            <a:r>
              <a:rPr lang="en" sz="1800" b="0" i="0" u="none" strike="noStrike" cap="none" baseline="0">
                <a:solidFill>
                  <a:schemeClr val="dk1"/>
                </a:solidFill>
                <a:latin typeface="Calibri"/>
                <a:ea typeface="Calibri"/>
                <a:cs typeface="Calibri"/>
                <a:sym typeface="Calibri"/>
              </a:rPr>
              <a:t>ows of data in CSVs </a:t>
            </a:r>
            <a:r>
              <a:rPr lang="en"/>
              <a:t>for 2012</a:t>
            </a:r>
          </a:p>
          <a:p>
            <a:pPr marL="520700" marR="0" lvl="1" indent="-177800" algn="l" rtl="0">
              <a:lnSpc>
                <a:spcPct val="90000"/>
              </a:lnSpc>
              <a:spcBef>
                <a:spcPts val="400"/>
              </a:spcBef>
              <a:buClr>
                <a:schemeClr val="dk1"/>
              </a:buClr>
              <a:buSzPct val="85714"/>
              <a:buFont typeface="Arial"/>
              <a:buChar char="•"/>
            </a:pPr>
            <a:r>
              <a:rPr lang="en"/>
              <a:t>Solr index: ~2 Gig</a:t>
            </a:r>
          </a:p>
          <a:p>
            <a:pPr lvl="1" rtl="0">
              <a:spcBef>
                <a:spcPts val="0"/>
              </a:spcBef>
              <a:buClr>
                <a:schemeClr val="dk1"/>
              </a:buClr>
              <a:buSzPct val="85714"/>
              <a:buFont typeface="Arial"/>
              <a:buChar char="•"/>
            </a:pPr>
            <a:r>
              <a:rPr lang="en"/>
              <a:t>Cassandra tables: ~4 Gig</a:t>
            </a:r>
          </a:p>
          <a:p>
            <a:pPr marL="457200" marR="0" lvl="0" algn="l" rtl="0">
              <a:lnSpc>
                <a:spcPct val="90000"/>
              </a:lnSpc>
              <a:spcBef>
                <a:spcPts val="400"/>
              </a:spcBef>
              <a:buNone/>
            </a:pPr>
            <a:endParaRPr sz="1100"/>
          </a:p>
          <a:p>
            <a:pPr marL="177800" marR="0" lvl="0" indent="-38100" algn="l" rtl="0">
              <a:lnSpc>
                <a:spcPct val="90000"/>
              </a:lnSpc>
              <a:spcBef>
                <a:spcPts val="800"/>
              </a:spcBef>
              <a:buClr>
                <a:schemeClr val="dk1"/>
              </a:buClr>
              <a:buFont typeface="Arial"/>
              <a:buNone/>
            </a:pPr>
            <a:endParaRPr sz="21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2781300" y="1146525"/>
            <a:ext cx="3581400" cy="186690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Shape 353"/>
          <p:cNvPicPr preferRelativeResize="0"/>
          <p:nvPr/>
        </p:nvPicPr>
        <p:blipFill>
          <a:blip r:embed="rId3">
            <a:alphaModFix/>
          </a:blip>
          <a:stretch>
            <a:fillRect/>
          </a:stretch>
        </p:blipFill>
        <p:spPr>
          <a:xfrm>
            <a:off x="5713275" y="888150"/>
            <a:ext cx="3199975" cy="2624474"/>
          </a:xfrm>
          <a:prstGeom prst="rect">
            <a:avLst/>
          </a:prstGeom>
          <a:noFill/>
          <a:ln>
            <a:noFill/>
          </a:ln>
        </p:spPr>
      </p:pic>
      <p:sp>
        <p:nvSpPr>
          <p:cNvPr id="354" name="Shape 354"/>
          <p:cNvSpPr txBox="1">
            <a:spLocks noGrp="1"/>
          </p:cNvSpPr>
          <p:nvPr>
            <p:ph type="ctrTitle"/>
          </p:nvPr>
        </p:nvSpPr>
        <p:spPr>
          <a:xfrm>
            <a:off x="1143000" y="148648"/>
            <a:ext cx="6858000" cy="739500"/>
          </a:xfrm>
          <a:prstGeom prst="rect">
            <a:avLst/>
          </a:prstGeom>
        </p:spPr>
        <p:txBody>
          <a:bodyPr lIns="68575" tIns="68575" rIns="68575" bIns="68575" anchor="b" anchorCtr="0">
            <a:noAutofit/>
          </a:bodyPr>
          <a:lstStyle/>
          <a:p>
            <a:pPr>
              <a:spcBef>
                <a:spcPts val="0"/>
              </a:spcBef>
              <a:buNone/>
            </a:pPr>
            <a:r>
              <a:rPr lang="en" sz="3400"/>
              <a:t>What is Spark?</a:t>
            </a:r>
          </a:p>
        </p:txBody>
      </p:sp>
      <p:sp>
        <p:nvSpPr>
          <p:cNvPr id="355" name="Shape 355"/>
          <p:cNvSpPr txBox="1">
            <a:spLocks noGrp="1"/>
          </p:cNvSpPr>
          <p:nvPr>
            <p:ph type="subTitle" idx="1"/>
          </p:nvPr>
        </p:nvSpPr>
        <p:spPr>
          <a:xfrm>
            <a:off x="0" y="808075"/>
            <a:ext cx="8149500" cy="3789600"/>
          </a:xfrm>
          <a:prstGeom prst="rect">
            <a:avLst/>
          </a:prstGeom>
        </p:spPr>
        <p:txBody>
          <a:bodyPr lIns="68575" tIns="68575" rIns="68575" bIns="68575" anchor="t" anchorCtr="0">
            <a:noAutofit/>
          </a:bodyPr>
          <a:lstStyle/>
          <a:p>
            <a:pPr marL="457200" lvl="0" indent="-228600" algn="l" rtl="0">
              <a:lnSpc>
                <a:spcPct val="150000"/>
              </a:lnSpc>
              <a:spcBef>
                <a:spcPts val="0"/>
              </a:spcBef>
              <a:buChar char="●"/>
            </a:pPr>
            <a:r>
              <a:rPr lang="en"/>
              <a:t>Distributed computation engine for “big data” processing</a:t>
            </a:r>
          </a:p>
          <a:p>
            <a:pPr marL="914400" lvl="1" indent="-228600" algn="l" rtl="0">
              <a:lnSpc>
                <a:spcPct val="150000"/>
              </a:lnSpc>
              <a:spcBef>
                <a:spcPts val="0"/>
              </a:spcBef>
              <a:buChar char="○"/>
            </a:pPr>
            <a:r>
              <a:rPr lang="en"/>
              <a:t>Supports in-memory computing</a:t>
            </a:r>
          </a:p>
          <a:p>
            <a:pPr marL="914400" lvl="1" indent="-228600" algn="l" rtl="0">
              <a:lnSpc>
                <a:spcPct val="150000"/>
              </a:lnSpc>
              <a:spcBef>
                <a:spcPts val="0"/>
              </a:spcBef>
              <a:buChar char="○"/>
            </a:pPr>
            <a:r>
              <a:rPr lang="en"/>
              <a:t>Well-supported, with a wide variety of compatible libraries</a:t>
            </a:r>
          </a:p>
          <a:p>
            <a:pPr marL="1371600" lvl="2" indent="-228600" algn="l" rtl="0">
              <a:lnSpc>
                <a:spcPct val="150000"/>
              </a:lnSpc>
              <a:spcBef>
                <a:spcPts val="0"/>
              </a:spcBef>
              <a:buChar char="■"/>
            </a:pPr>
            <a:r>
              <a:rPr lang="en"/>
              <a:t>MLlib, GraphX, Streaming, SparkSQL, and many more</a:t>
            </a:r>
          </a:p>
          <a:p>
            <a:pPr marL="914400" lvl="1" indent="-228600" algn="l" rtl="0">
              <a:lnSpc>
                <a:spcPct val="150000"/>
              </a:lnSpc>
              <a:spcBef>
                <a:spcPts val="0"/>
              </a:spcBef>
              <a:buChar char="○"/>
            </a:pPr>
            <a:r>
              <a:rPr lang="en"/>
              <a:t> Easy-to-use syntax, available in Scala, Python, and Java</a:t>
            </a:r>
          </a:p>
          <a:p>
            <a:pPr marL="457200" lvl="0" indent="-228600" algn="l" rtl="0">
              <a:lnSpc>
                <a:spcPct val="150000"/>
              </a:lnSpc>
              <a:spcBef>
                <a:spcPts val="0"/>
              </a:spcBef>
              <a:buChar char="●"/>
            </a:pPr>
            <a:r>
              <a:rPr lang="en"/>
              <a:t>Data model based on Resilient Data Structures (RDDs)</a:t>
            </a:r>
          </a:p>
          <a:p>
            <a:pPr marL="914400" lvl="1" indent="-228600" algn="l" rtl="0">
              <a:lnSpc>
                <a:spcPct val="150000"/>
              </a:lnSpc>
              <a:spcBef>
                <a:spcPts val="0"/>
              </a:spcBef>
              <a:buChar char="○"/>
            </a:pPr>
            <a:r>
              <a:rPr lang="en"/>
              <a:t>Goal is to introduce fault-tolerance to in-memory processing</a:t>
            </a:r>
          </a:p>
          <a:p>
            <a:pPr marL="1371600" lvl="2" indent="-228600" algn="l" rtl="0">
              <a:lnSpc>
                <a:spcPct val="150000"/>
              </a:lnSpc>
              <a:spcBef>
                <a:spcPts val="0"/>
              </a:spcBef>
              <a:buChar char="■"/>
            </a:pPr>
            <a:r>
              <a:rPr lang="en"/>
              <a:t>Allows spilling to disk when memory is exceeded</a:t>
            </a:r>
          </a:p>
          <a:p>
            <a:pPr marL="914400" lvl="1" indent="-228600" algn="l" rtl="0">
              <a:lnSpc>
                <a:spcPct val="150000"/>
              </a:lnSpc>
              <a:spcBef>
                <a:spcPts val="0"/>
              </a:spcBef>
              <a:buChar char="○"/>
            </a:pPr>
            <a:r>
              <a:rPr lang="en"/>
              <a:t>RDDs store a </a:t>
            </a:r>
            <a:r>
              <a:rPr lang="en" i="1"/>
              <a:t>lineage</a:t>
            </a:r>
            <a:r>
              <a:rPr lang="en"/>
              <a:t> which allows any RDD to build itself in case of failures</a:t>
            </a:r>
          </a:p>
          <a:p>
            <a:pPr marL="914400" lvl="1" indent="-228600" algn="l" rtl="0">
              <a:lnSpc>
                <a:spcPct val="150000"/>
              </a:lnSpc>
              <a:spcBef>
                <a:spcPts val="0"/>
              </a:spcBef>
              <a:buChar char="○"/>
            </a:pPr>
            <a:r>
              <a:rPr lang="en"/>
              <a:t>The set of available </a:t>
            </a:r>
            <a:r>
              <a:rPr lang="en" i="1"/>
              <a:t>transformations</a:t>
            </a:r>
            <a:r>
              <a:rPr lang="en"/>
              <a:t> (map, filter, etc) operate lazily, and can only reference an RDD that has not failed</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ctrTitle"/>
          </p:nvPr>
        </p:nvSpPr>
        <p:spPr>
          <a:xfrm>
            <a:off x="1143000" y="426823"/>
            <a:ext cx="6858000" cy="779100"/>
          </a:xfrm>
          <a:prstGeom prst="rect">
            <a:avLst/>
          </a:prstGeom>
        </p:spPr>
        <p:txBody>
          <a:bodyPr lIns="68575" tIns="68575" rIns="68575" bIns="68575" anchor="b" anchorCtr="0">
            <a:noAutofit/>
          </a:bodyPr>
          <a:lstStyle/>
          <a:p>
            <a:pPr rtl="0">
              <a:spcBef>
                <a:spcPts val="0"/>
              </a:spcBef>
              <a:buNone/>
            </a:pPr>
            <a:r>
              <a:rPr lang="en" sz="3400"/>
              <a:t>Specialization Predictor:</a:t>
            </a:r>
          </a:p>
          <a:p>
            <a:pPr>
              <a:spcBef>
                <a:spcPts val="0"/>
              </a:spcBef>
              <a:buNone/>
            </a:pPr>
            <a:r>
              <a:rPr lang="en" sz="3400"/>
              <a:t>Naive Bayes Text Classifier</a:t>
            </a:r>
          </a:p>
        </p:txBody>
      </p:sp>
      <p:sp>
        <p:nvSpPr>
          <p:cNvPr id="361" name="Shape 361"/>
          <p:cNvSpPr txBox="1">
            <a:spLocks noGrp="1"/>
          </p:cNvSpPr>
          <p:nvPr>
            <p:ph type="subTitle" idx="1"/>
          </p:nvPr>
        </p:nvSpPr>
        <p:spPr>
          <a:xfrm>
            <a:off x="426150" y="1477975"/>
            <a:ext cx="8374199" cy="3557699"/>
          </a:xfrm>
          <a:prstGeom prst="rect">
            <a:avLst/>
          </a:prstGeom>
        </p:spPr>
        <p:txBody>
          <a:bodyPr lIns="68575" tIns="68575" rIns="68575" bIns="68575" anchor="t" anchorCtr="0">
            <a:noAutofit/>
          </a:bodyPr>
          <a:lstStyle/>
          <a:p>
            <a:pPr marL="457200" lvl="0" indent="-228600" algn="l" rtl="0">
              <a:lnSpc>
                <a:spcPct val="150000"/>
              </a:lnSpc>
              <a:spcBef>
                <a:spcPts val="0"/>
              </a:spcBef>
              <a:buChar char="●"/>
            </a:pPr>
            <a:r>
              <a:rPr lang="en" sz="2000" b="1"/>
              <a:t>Question:</a:t>
            </a:r>
            <a:r>
              <a:rPr lang="en"/>
              <a:t> Given some text describing a medical procedure, can we determine the  type of doctor that provides this service?</a:t>
            </a:r>
          </a:p>
          <a:p>
            <a:pPr marL="457200" lvl="0" indent="-228600" algn="l" rtl="0">
              <a:lnSpc>
                <a:spcPct val="150000"/>
              </a:lnSpc>
              <a:spcBef>
                <a:spcPts val="0"/>
              </a:spcBef>
              <a:buChar char="●"/>
            </a:pPr>
            <a:r>
              <a:rPr lang="en" sz="2000" b="1"/>
              <a:t>Solution: </a:t>
            </a:r>
            <a:r>
              <a:rPr lang="en"/>
              <a:t>Train a Text classifier using the HCPCS Descriptions in our data</a:t>
            </a:r>
          </a:p>
          <a:p>
            <a:pPr marL="457200" lvl="0" indent="-228600" algn="l" rtl="0">
              <a:lnSpc>
                <a:spcPct val="150000"/>
              </a:lnSpc>
              <a:spcBef>
                <a:spcPts val="0"/>
              </a:spcBef>
              <a:buChar char="●"/>
            </a:pPr>
            <a:r>
              <a:rPr lang="en" sz="2000" b="1"/>
              <a:t>Text Classification:</a:t>
            </a:r>
            <a:r>
              <a:rPr lang="en" b="1"/>
              <a:t> </a:t>
            </a:r>
            <a:r>
              <a:rPr lang="en"/>
              <a:t>Given a “bag of words,” each with a label. Which of the words in the bag best predict that label?</a:t>
            </a:r>
          </a:p>
          <a:p>
            <a:pPr marL="457200" lvl="0" indent="-228600" algn="l" rtl="0">
              <a:lnSpc>
                <a:spcPct val="150000"/>
              </a:lnSpc>
              <a:spcBef>
                <a:spcPts val="0"/>
              </a:spcBef>
              <a:buChar char="●"/>
            </a:pPr>
            <a:r>
              <a:rPr lang="en" sz="2000" b="1"/>
              <a:t>Model:</a:t>
            </a:r>
            <a:r>
              <a:rPr lang="en" sz="2000"/>
              <a:t> </a:t>
            </a:r>
            <a:r>
              <a:rPr lang="en"/>
              <a:t>Term Frequency - Inter-Document Frequency (TF-IDF)</a:t>
            </a:r>
          </a:p>
          <a:p>
            <a:pPr marL="914400" lvl="1" indent="-228600" algn="l" rtl="0">
              <a:lnSpc>
                <a:spcPct val="150000"/>
              </a:lnSpc>
              <a:spcBef>
                <a:spcPts val="0"/>
              </a:spcBef>
              <a:buChar char="○"/>
            </a:pPr>
            <a:r>
              <a:rPr lang="en"/>
              <a:t>Weigh the frequency of words in a single document, with their frequency across all documents in the corpus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5027150" y="743275"/>
            <a:ext cx="3604800" cy="2703600"/>
          </a:xfrm>
          <a:prstGeom prst="rect">
            <a:avLst/>
          </a:prstGeom>
          <a:noFill/>
          <a:ln>
            <a:noFill/>
          </a:ln>
        </p:spPr>
      </p:pic>
      <p:sp>
        <p:nvSpPr>
          <p:cNvPr id="367" name="Shape 367"/>
          <p:cNvSpPr txBox="1">
            <a:spLocks noGrp="1"/>
          </p:cNvSpPr>
          <p:nvPr>
            <p:ph type="ctrTitle"/>
          </p:nvPr>
        </p:nvSpPr>
        <p:spPr>
          <a:xfrm>
            <a:off x="1232200" y="151823"/>
            <a:ext cx="6858000" cy="779100"/>
          </a:xfrm>
          <a:prstGeom prst="rect">
            <a:avLst/>
          </a:prstGeom>
        </p:spPr>
        <p:txBody>
          <a:bodyPr lIns="68575" tIns="68575" rIns="68575" bIns="68575" anchor="b" anchorCtr="0">
            <a:noAutofit/>
          </a:bodyPr>
          <a:lstStyle/>
          <a:p>
            <a:pPr>
              <a:spcBef>
                <a:spcPts val="0"/>
              </a:spcBef>
              <a:buNone/>
            </a:pPr>
            <a:r>
              <a:rPr lang="en" sz="3400"/>
              <a:t>The TF-IDF Model</a:t>
            </a:r>
          </a:p>
        </p:txBody>
      </p:sp>
      <p:sp>
        <p:nvSpPr>
          <p:cNvPr id="368" name="Shape 368"/>
          <p:cNvSpPr txBox="1">
            <a:spLocks noGrp="1"/>
          </p:cNvSpPr>
          <p:nvPr>
            <p:ph type="subTitle" idx="1"/>
          </p:nvPr>
        </p:nvSpPr>
        <p:spPr>
          <a:xfrm>
            <a:off x="327300" y="966525"/>
            <a:ext cx="4281299" cy="2783700"/>
          </a:xfrm>
          <a:prstGeom prst="rect">
            <a:avLst/>
          </a:prstGeom>
        </p:spPr>
        <p:txBody>
          <a:bodyPr lIns="68575" tIns="68575" rIns="68575" bIns="68575" anchor="t" anchorCtr="0">
            <a:noAutofit/>
          </a:bodyPr>
          <a:lstStyle/>
          <a:p>
            <a:pPr marL="457200" lvl="0" indent="-228600" algn="l" rtl="0">
              <a:lnSpc>
                <a:spcPct val="115000"/>
              </a:lnSpc>
              <a:spcBef>
                <a:spcPts val="0"/>
              </a:spcBef>
              <a:buChar char="●"/>
            </a:pPr>
            <a:r>
              <a:rPr lang="en"/>
              <a:t>Two Steps</a:t>
            </a:r>
          </a:p>
          <a:p>
            <a:pPr marL="914400" lvl="1" indent="-228600" algn="l" rtl="0">
              <a:lnSpc>
                <a:spcPct val="115000"/>
              </a:lnSpc>
              <a:spcBef>
                <a:spcPts val="0"/>
              </a:spcBef>
              <a:buChar char="○"/>
            </a:pPr>
            <a:r>
              <a:rPr lang="en"/>
              <a:t>First, compute term frequency for each document </a:t>
            </a:r>
          </a:p>
          <a:p>
            <a:pPr marL="914400" lvl="1" indent="-228600" algn="l" rtl="0">
              <a:lnSpc>
                <a:spcPct val="115000"/>
              </a:lnSpc>
              <a:spcBef>
                <a:spcPts val="0"/>
              </a:spcBef>
              <a:buChar char="○"/>
            </a:pPr>
            <a:r>
              <a:rPr lang="en"/>
              <a:t>Next, using the entire corpus of TF documents, fit them to the IDF model</a:t>
            </a:r>
          </a:p>
          <a:p>
            <a:pPr marL="457200" lvl="0" indent="-228600" algn="l" rtl="0">
              <a:lnSpc>
                <a:spcPct val="115000"/>
              </a:lnSpc>
              <a:spcBef>
                <a:spcPts val="0"/>
              </a:spcBef>
              <a:buChar char="●"/>
            </a:pPr>
            <a:r>
              <a:rPr lang="en"/>
              <a:t>TF-IDF values are computed for each word in each document, generating a sparse matrix over all documents</a:t>
            </a:r>
          </a:p>
          <a:p>
            <a:pPr marL="457200" lvl="0" indent="-228600" algn="l" rtl="0">
              <a:lnSpc>
                <a:spcPct val="115000"/>
              </a:lnSpc>
              <a:spcBef>
                <a:spcPts val="0"/>
              </a:spcBef>
              <a:buChar char="●"/>
            </a:pPr>
            <a:r>
              <a:rPr lang="en"/>
              <a:t>Posterior probabilities are computed for this Matrix</a:t>
            </a:r>
          </a:p>
          <a:p>
            <a:pPr marL="914400" lvl="1" indent="-228600" algn="l" rtl="0">
              <a:lnSpc>
                <a:spcPct val="115000"/>
              </a:lnSpc>
              <a:spcBef>
                <a:spcPts val="0"/>
              </a:spcBef>
              <a:buChar char="○"/>
            </a:pPr>
            <a:r>
              <a:rPr lang="en"/>
              <a:t>The max probability is used to determine the predicted label for a given Vector of TF-IDF values</a:t>
            </a:r>
          </a:p>
          <a:p>
            <a:pPr marL="0" lvl="0" indent="0" algn="l" rtl="0">
              <a:spcBef>
                <a:spcPts val="0"/>
              </a:spcBef>
              <a:buNone/>
            </a:pPr>
            <a:endParaRPr/>
          </a:p>
          <a:p>
            <a:pPr algn="l">
              <a:spcBef>
                <a:spcPts val="0"/>
              </a:spcBef>
              <a:buNone/>
            </a:pPr>
            <a:endParaRPr/>
          </a:p>
        </p:txBody>
      </p:sp>
      <p:pic>
        <p:nvPicPr>
          <p:cNvPr id="369" name="Shape 369"/>
          <p:cNvPicPr preferRelativeResize="0"/>
          <p:nvPr/>
        </p:nvPicPr>
        <p:blipFill>
          <a:blip r:embed="rId4">
            <a:alphaModFix/>
          </a:blip>
          <a:stretch>
            <a:fillRect/>
          </a:stretch>
        </p:blipFill>
        <p:spPr>
          <a:xfrm>
            <a:off x="4921450" y="3092037"/>
            <a:ext cx="3800475" cy="17811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subTitle" idx="1"/>
          </p:nvPr>
        </p:nvSpPr>
        <p:spPr>
          <a:xfrm>
            <a:off x="592950" y="2104425"/>
            <a:ext cx="7958099" cy="1744199"/>
          </a:xfrm>
          <a:prstGeom prst="rect">
            <a:avLst/>
          </a:prstGeom>
        </p:spPr>
        <p:txBody>
          <a:bodyPr lIns="68575" tIns="68575" rIns="68575" bIns="68575" anchor="t" anchorCtr="0">
            <a:noAutofit/>
          </a:bodyPr>
          <a:lstStyle/>
          <a:p>
            <a:pPr marL="457200" lvl="0" indent="-228600" algn="l" rtl="0">
              <a:spcBef>
                <a:spcPts val="0"/>
              </a:spcBef>
              <a:buChar char="●"/>
            </a:pPr>
            <a:r>
              <a:rPr lang="en"/>
              <a:t>Suite of deployment tools, data tools, and more for deploying code on the Amazon cloud</a:t>
            </a:r>
          </a:p>
          <a:p>
            <a:pPr marL="457200" lvl="0" indent="-228600" algn="l" rtl="0">
              <a:spcBef>
                <a:spcPts val="0"/>
              </a:spcBef>
              <a:buChar char="●"/>
            </a:pPr>
            <a:r>
              <a:rPr lang="en"/>
              <a:t>For our project, we utilized:</a:t>
            </a:r>
          </a:p>
          <a:p>
            <a:pPr marL="914400" lvl="1" indent="-228600" algn="l" rtl="0">
              <a:spcBef>
                <a:spcPts val="0"/>
              </a:spcBef>
              <a:buChar char="○"/>
            </a:pPr>
            <a:r>
              <a:rPr lang="en"/>
              <a:t>S3: Simple Storage Device </a:t>
            </a:r>
          </a:p>
          <a:p>
            <a:pPr marL="1371600" lvl="2" indent="-228600" algn="l" rtl="0">
              <a:spcBef>
                <a:spcPts val="0"/>
              </a:spcBef>
              <a:buChar char="■"/>
            </a:pPr>
            <a:r>
              <a:rPr lang="en"/>
              <a:t>Data storage on the cloud</a:t>
            </a:r>
          </a:p>
          <a:p>
            <a:pPr marL="914400" lvl="1" indent="-228600" algn="l" rtl="0">
              <a:spcBef>
                <a:spcPts val="0"/>
              </a:spcBef>
              <a:buChar char="○"/>
            </a:pPr>
            <a:r>
              <a:rPr lang="en"/>
              <a:t>EC2: Elastic Compute Cloud</a:t>
            </a:r>
          </a:p>
          <a:p>
            <a:pPr marL="1371600" lvl="2" indent="-228600" algn="l" rtl="0">
              <a:spcBef>
                <a:spcPts val="0"/>
              </a:spcBef>
              <a:buChar char="■"/>
            </a:pPr>
            <a:r>
              <a:rPr lang="en"/>
              <a:t>Cluster Computation on the cloud</a:t>
            </a:r>
          </a:p>
          <a:p>
            <a:pPr marL="914400" lvl="1" indent="-228600" algn="l" rtl="0">
              <a:spcBef>
                <a:spcPts val="0"/>
              </a:spcBef>
              <a:buChar char="○"/>
            </a:pPr>
            <a:r>
              <a:rPr lang="en"/>
              <a:t>EBS: Elastic Block Store</a:t>
            </a:r>
          </a:p>
          <a:p>
            <a:pPr marL="1371600" lvl="2" indent="-228600" algn="l" rtl="0">
              <a:spcBef>
                <a:spcPts val="0"/>
              </a:spcBef>
              <a:buChar char="■"/>
            </a:pPr>
            <a:r>
              <a:rPr lang="en"/>
              <a:t>Fully portable “disk” storage to store Cassandra and Solr instances</a:t>
            </a:r>
          </a:p>
          <a:p>
            <a:pPr marL="914400" lvl="1" indent="-228600" algn="l" rtl="0">
              <a:spcBef>
                <a:spcPts val="0"/>
              </a:spcBef>
              <a:buChar char="○"/>
            </a:pPr>
            <a:r>
              <a:rPr lang="en"/>
              <a:t>Elastic Beanstalk</a:t>
            </a:r>
          </a:p>
          <a:p>
            <a:pPr marL="1371600" lvl="2" indent="-228600" algn="l">
              <a:spcBef>
                <a:spcPts val="0"/>
              </a:spcBef>
              <a:buChar char="■"/>
            </a:pPr>
            <a:r>
              <a:rPr lang="en"/>
              <a:t>Cloud hosting environment for web apps</a:t>
            </a:r>
          </a:p>
        </p:txBody>
      </p:sp>
      <p:pic>
        <p:nvPicPr>
          <p:cNvPr id="375" name="Shape 375"/>
          <p:cNvPicPr preferRelativeResize="0"/>
          <p:nvPr/>
        </p:nvPicPr>
        <p:blipFill>
          <a:blip r:embed="rId3">
            <a:alphaModFix/>
          </a:blip>
          <a:stretch>
            <a:fillRect/>
          </a:stretch>
        </p:blipFill>
        <p:spPr>
          <a:xfrm>
            <a:off x="2321525" y="304025"/>
            <a:ext cx="4500950" cy="180039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ctrTitle"/>
          </p:nvPr>
        </p:nvSpPr>
        <p:spPr>
          <a:xfrm>
            <a:off x="327050" y="452675"/>
            <a:ext cx="8595600" cy="689700"/>
          </a:xfrm>
          <a:prstGeom prst="rect">
            <a:avLst/>
          </a:prstGeom>
        </p:spPr>
        <p:txBody>
          <a:bodyPr lIns="68575" tIns="68575" rIns="68575" bIns="68575" anchor="b" anchorCtr="0">
            <a:noAutofit/>
          </a:bodyPr>
          <a:lstStyle/>
          <a:p>
            <a:pPr>
              <a:spcBef>
                <a:spcPts val="0"/>
              </a:spcBef>
              <a:buNone/>
            </a:pPr>
            <a:r>
              <a:rPr lang="en" sz="3200"/>
              <a:t>S3: Simple Storage Service</a:t>
            </a:r>
          </a:p>
        </p:txBody>
      </p:sp>
      <p:sp>
        <p:nvSpPr>
          <p:cNvPr id="381" name="Shape 381"/>
          <p:cNvSpPr txBox="1">
            <a:spLocks noGrp="1"/>
          </p:cNvSpPr>
          <p:nvPr>
            <p:ph type="subTitle" idx="1"/>
          </p:nvPr>
        </p:nvSpPr>
        <p:spPr>
          <a:xfrm>
            <a:off x="327050" y="1327725"/>
            <a:ext cx="8595600" cy="3538199"/>
          </a:xfrm>
          <a:prstGeom prst="rect">
            <a:avLst/>
          </a:prstGeom>
        </p:spPr>
        <p:txBody>
          <a:bodyPr lIns="68575" tIns="68575" rIns="68575" bIns="68575" anchor="t" anchorCtr="0">
            <a:noAutofit/>
          </a:bodyPr>
          <a:lstStyle/>
          <a:p>
            <a:pPr marL="457200" lvl="0" indent="-228600" algn="l" rtl="0">
              <a:lnSpc>
                <a:spcPct val="150000"/>
              </a:lnSpc>
              <a:spcBef>
                <a:spcPts val="0"/>
              </a:spcBef>
              <a:buChar char="●"/>
            </a:pPr>
            <a:r>
              <a:rPr lang="en"/>
              <a:t>Amazon cloud storage service</a:t>
            </a:r>
          </a:p>
          <a:p>
            <a:pPr marL="914400" lvl="1" indent="-228600" algn="l" rtl="0">
              <a:lnSpc>
                <a:spcPct val="150000"/>
              </a:lnSpc>
              <a:spcBef>
                <a:spcPts val="0"/>
              </a:spcBef>
              <a:buChar char="○"/>
            </a:pPr>
            <a:r>
              <a:rPr lang="en"/>
              <a:t>Directly accessible file system through EC2 clusters (s3://&lt;BUCKET-NAME&gt;/…)</a:t>
            </a:r>
          </a:p>
          <a:p>
            <a:pPr marL="914400" lvl="1" indent="-228600" algn="l" rtl="0">
              <a:lnSpc>
                <a:spcPct val="150000"/>
              </a:lnSpc>
              <a:spcBef>
                <a:spcPts val="0"/>
              </a:spcBef>
              <a:buChar char="○"/>
            </a:pPr>
            <a:r>
              <a:rPr lang="en"/>
              <a:t>Spark, Hadoop, etc can access s3, making this a great place to store raw data, logs, etc.</a:t>
            </a:r>
          </a:p>
          <a:p>
            <a:pPr marL="457200" lvl="0" indent="-228600" algn="l" rtl="0">
              <a:lnSpc>
                <a:spcPct val="150000"/>
              </a:lnSpc>
              <a:spcBef>
                <a:spcPts val="0"/>
              </a:spcBef>
              <a:buChar char="●"/>
            </a:pPr>
            <a:r>
              <a:rPr lang="en"/>
              <a:t>Elastic Block Store</a:t>
            </a:r>
          </a:p>
          <a:p>
            <a:pPr marL="914400" lvl="1" indent="-228600" algn="l" rtl="0">
              <a:lnSpc>
                <a:spcPct val="150000"/>
              </a:lnSpc>
              <a:spcBef>
                <a:spcPts val="0"/>
              </a:spcBef>
              <a:buChar char="○"/>
            </a:pPr>
            <a:r>
              <a:rPr lang="en"/>
              <a:t>Mountable, persistent “drive” storage</a:t>
            </a:r>
          </a:p>
          <a:p>
            <a:pPr marL="914400" lvl="1" indent="-228600" algn="l" rtl="0">
              <a:lnSpc>
                <a:spcPct val="150000"/>
              </a:lnSpc>
              <a:spcBef>
                <a:spcPts val="0"/>
              </a:spcBef>
              <a:buChar char="○"/>
            </a:pPr>
            <a:r>
              <a:rPr lang="en"/>
              <a:t>Used as a hard disk which can be mounted directly to an EC2 instance</a:t>
            </a:r>
          </a:p>
          <a:p>
            <a:pPr marL="914400" lvl="1" indent="-228600" algn="l" rtl="0">
              <a:lnSpc>
                <a:spcPct val="150000"/>
              </a:lnSpc>
              <a:spcBef>
                <a:spcPts val="0"/>
              </a:spcBef>
              <a:buChar char="○"/>
            </a:pPr>
            <a:r>
              <a:rPr lang="en"/>
              <a:t>For our purposes, we loaded our Solr and EC2 instances onto an EBS volume</a:t>
            </a:r>
          </a:p>
          <a:p>
            <a:pPr marL="1371600" lvl="2" indent="-228600" algn="l" rtl="0">
              <a:lnSpc>
                <a:spcPct val="150000"/>
              </a:lnSpc>
              <a:spcBef>
                <a:spcPts val="0"/>
              </a:spcBef>
              <a:buChar char="■"/>
            </a:pPr>
            <a:r>
              <a:rPr lang="en"/>
              <a:t>This volume could be transferred to new clusters and persists after cluster termination</a:t>
            </a:r>
          </a:p>
        </p:txBody>
      </p:sp>
      <p:pic>
        <p:nvPicPr>
          <p:cNvPr id="382" name="Shape 382"/>
          <p:cNvPicPr preferRelativeResize="0"/>
          <p:nvPr/>
        </p:nvPicPr>
        <p:blipFill>
          <a:blip r:embed="rId3">
            <a:alphaModFix/>
          </a:blip>
          <a:stretch>
            <a:fillRect/>
          </a:stretch>
        </p:blipFill>
        <p:spPr>
          <a:xfrm>
            <a:off x="327050" y="267325"/>
            <a:ext cx="1060400" cy="10604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ctrTitle"/>
          </p:nvPr>
        </p:nvSpPr>
        <p:spPr>
          <a:xfrm>
            <a:off x="652325" y="346750"/>
            <a:ext cx="7979699" cy="654299"/>
          </a:xfrm>
          <a:prstGeom prst="rect">
            <a:avLst/>
          </a:prstGeom>
        </p:spPr>
        <p:txBody>
          <a:bodyPr lIns="68575" tIns="68575" rIns="68575" bIns="68575" anchor="b" anchorCtr="0">
            <a:noAutofit/>
          </a:bodyPr>
          <a:lstStyle/>
          <a:p>
            <a:pPr>
              <a:spcBef>
                <a:spcPts val="0"/>
              </a:spcBef>
              <a:buNone/>
            </a:pPr>
            <a:r>
              <a:rPr lang="en" sz="3000"/>
              <a:t>EC2: Elastic Compute Cloud</a:t>
            </a:r>
          </a:p>
        </p:txBody>
      </p:sp>
      <p:sp>
        <p:nvSpPr>
          <p:cNvPr id="388" name="Shape 388"/>
          <p:cNvSpPr txBox="1">
            <a:spLocks noGrp="1"/>
          </p:cNvSpPr>
          <p:nvPr>
            <p:ph type="subTitle" idx="1"/>
          </p:nvPr>
        </p:nvSpPr>
        <p:spPr>
          <a:xfrm>
            <a:off x="652325" y="1280100"/>
            <a:ext cx="7979699" cy="3516599"/>
          </a:xfrm>
          <a:prstGeom prst="rect">
            <a:avLst/>
          </a:prstGeom>
        </p:spPr>
        <p:txBody>
          <a:bodyPr lIns="68575" tIns="68575" rIns="68575" bIns="68575" anchor="t" anchorCtr="0">
            <a:noAutofit/>
          </a:bodyPr>
          <a:lstStyle/>
          <a:p>
            <a:pPr marL="457200" lvl="0" indent="-228600" algn="l" rtl="0">
              <a:lnSpc>
                <a:spcPct val="115000"/>
              </a:lnSpc>
              <a:spcBef>
                <a:spcPts val="0"/>
              </a:spcBef>
              <a:buChar char="●"/>
            </a:pPr>
            <a:r>
              <a:rPr lang="en"/>
              <a:t>EC2 is Amazon’s cloud based server architecture</a:t>
            </a:r>
          </a:p>
          <a:p>
            <a:pPr marL="914400" lvl="1" indent="-228600" algn="l" rtl="0">
              <a:lnSpc>
                <a:spcPct val="115000"/>
              </a:lnSpc>
              <a:spcBef>
                <a:spcPts val="0"/>
              </a:spcBef>
              <a:buChar char="○"/>
            </a:pPr>
            <a:r>
              <a:rPr lang="en"/>
              <a:t>Allocate clusters pre-loaded with distributed computing technologies</a:t>
            </a:r>
          </a:p>
          <a:p>
            <a:pPr marL="1371600" lvl="2" indent="-228600" algn="l" rtl="0">
              <a:lnSpc>
                <a:spcPct val="115000"/>
              </a:lnSpc>
              <a:spcBef>
                <a:spcPts val="0"/>
              </a:spcBef>
              <a:buChar char="■"/>
            </a:pPr>
            <a:r>
              <a:rPr lang="en"/>
              <a:t>Pre-built with Hive, Hadoop, Spark, etc.</a:t>
            </a:r>
          </a:p>
          <a:p>
            <a:pPr marL="914400" lvl="1" indent="-228600" algn="l" rtl="0">
              <a:lnSpc>
                <a:spcPct val="115000"/>
              </a:lnSpc>
              <a:spcBef>
                <a:spcPts val="0"/>
              </a:spcBef>
              <a:buChar char="○"/>
            </a:pPr>
            <a:r>
              <a:rPr lang="en"/>
              <a:t>Allows cost-effective deployment and development of big data driven applications</a:t>
            </a:r>
          </a:p>
          <a:p>
            <a:pPr marL="457200" lvl="0" indent="-228600" algn="l" rtl="0">
              <a:lnSpc>
                <a:spcPct val="115000"/>
              </a:lnSpc>
              <a:spcBef>
                <a:spcPts val="0"/>
              </a:spcBef>
              <a:buChar char="●"/>
            </a:pPr>
            <a:r>
              <a:rPr lang="en"/>
              <a:t>EMR: Elastic Map Reduce</a:t>
            </a:r>
          </a:p>
          <a:p>
            <a:pPr marL="914400" lvl="1" indent="-228600" algn="l" rtl="0">
              <a:lnSpc>
                <a:spcPct val="115000"/>
              </a:lnSpc>
              <a:spcBef>
                <a:spcPts val="0"/>
              </a:spcBef>
              <a:buChar char="○"/>
            </a:pPr>
            <a:r>
              <a:rPr lang="en"/>
              <a:t>Computation-focused, based on EC2</a:t>
            </a:r>
          </a:p>
          <a:p>
            <a:pPr marL="457200" lvl="0" indent="-228600" algn="l" rtl="0">
              <a:lnSpc>
                <a:spcPct val="115000"/>
              </a:lnSpc>
              <a:spcBef>
                <a:spcPts val="0"/>
              </a:spcBef>
              <a:buChar char="●"/>
            </a:pPr>
            <a:r>
              <a:rPr lang="en"/>
              <a:t>Elastic Beanstalk is a managed hosting environment for web apps </a:t>
            </a:r>
          </a:p>
          <a:p>
            <a:pPr marL="914400" lvl="1" indent="-228600" algn="l" rtl="0">
              <a:lnSpc>
                <a:spcPct val="115000"/>
              </a:lnSpc>
              <a:spcBef>
                <a:spcPts val="0"/>
              </a:spcBef>
              <a:buChar char="○"/>
            </a:pPr>
            <a:r>
              <a:rPr lang="en"/>
              <a:t>Languages </a:t>
            </a:r>
          </a:p>
          <a:p>
            <a:pPr marL="1371600" lvl="2" indent="-228600" algn="l" rtl="0">
              <a:lnSpc>
                <a:spcPct val="115000"/>
              </a:lnSpc>
              <a:spcBef>
                <a:spcPts val="0"/>
              </a:spcBef>
              <a:buChar char="■"/>
            </a:pPr>
            <a:r>
              <a:rPr lang="en"/>
              <a:t>Java, .NET, PHP, Node.js, Python, Ruby, Go</a:t>
            </a:r>
          </a:p>
          <a:p>
            <a:pPr marL="914400" lvl="1" indent="-228600" algn="l" rtl="0">
              <a:lnSpc>
                <a:spcPct val="115000"/>
              </a:lnSpc>
              <a:spcBef>
                <a:spcPts val="0"/>
              </a:spcBef>
              <a:buChar char="○"/>
            </a:pPr>
            <a:r>
              <a:rPr lang="en"/>
              <a:t>Web servers</a:t>
            </a:r>
          </a:p>
          <a:p>
            <a:pPr marL="1371600" lvl="2" indent="-228600" algn="l" rtl="0">
              <a:lnSpc>
                <a:spcPct val="115000"/>
              </a:lnSpc>
              <a:spcBef>
                <a:spcPts val="0"/>
              </a:spcBef>
              <a:buChar char="■"/>
            </a:pPr>
            <a:r>
              <a:rPr lang="en"/>
              <a:t>Apache, Nginx, Passenger, and IIS.</a:t>
            </a:r>
          </a:p>
        </p:txBody>
      </p:sp>
      <p:pic>
        <p:nvPicPr>
          <p:cNvPr id="389" name="Shape 389"/>
          <p:cNvPicPr preferRelativeResize="0"/>
          <p:nvPr/>
        </p:nvPicPr>
        <p:blipFill>
          <a:blip r:embed="rId3">
            <a:alphaModFix/>
          </a:blip>
          <a:stretch>
            <a:fillRect/>
          </a:stretch>
        </p:blipFill>
        <p:spPr>
          <a:xfrm>
            <a:off x="652325" y="346750"/>
            <a:ext cx="933350" cy="933350"/>
          </a:xfrm>
          <a:prstGeom prst="rect">
            <a:avLst/>
          </a:prstGeom>
          <a:noFill/>
          <a:ln>
            <a:noFill/>
          </a:ln>
        </p:spPr>
      </p:pic>
      <p:pic>
        <p:nvPicPr>
          <p:cNvPr id="390" name="Shape 390"/>
          <p:cNvPicPr preferRelativeResize="0"/>
          <p:nvPr/>
        </p:nvPicPr>
        <p:blipFill>
          <a:blip r:embed="rId4">
            <a:alphaModFix/>
          </a:blip>
          <a:stretch>
            <a:fillRect/>
          </a:stretch>
        </p:blipFill>
        <p:spPr>
          <a:xfrm>
            <a:off x="7698667" y="346743"/>
            <a:ext cx="933350" cy="933350"/>
          </a:xfrm>
          <a:prstGeom prst="rect">
            <a:avLst/>
          </a:prstGeom>
          <a:noFill/>
          <a:ln>
            <a:noFill/>
          </a:ln>
        </p:spPr>
      </p:pic>
      <p:pic>
        <p:nvPicPr>
          <p:cNvPr id="391" name="Shape 391"/>
          <p:cNvPicPr preferRelativeResize="0"/>
          <p:nvPr/>
        </p:nvPicPr>
        <p:blipFill>
          <a:blip r:embed="rId5">
            <a:alphaModFix/>
          </a:blip>
          <a:stretch>
            <a:fillRect/>
          </a:stretch>
        </p:blipFill>
        <p:spPr>
          <a:xfrm>
            <a:off x="7698675" y="3638462"/>
            <a:ext cx="1158225" cy="115822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algn="ctr">
              <a:spcBef>
                <a:spcPts val="0"/>
              </a:spcBef>
              <a:buNone/>
            </a:pPr>
            <a:r>
              <a:rPr lang="en"/>
              <a:t>Scalability</a:t>
            </a:r>
          </a:p>
        </p:txBody>
      </p:sp>
      <p:sp>
        <p:nvSpPr>
          <p:cNvPr id="397" name="Shape 39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rtl="0">
              <a:spcBef>
                <a:spcPts val="0"/>
              </a:spcBef>
              <a:buNone/>
            </a:pPr>
            <a:endParaRPr>
              <a:latin typeface="Calibri"/>
              <a:ea typeface="Calibri"/>
              <a:cs typeface="Calibri"/>
              <a:sym typeface="Calibri"/>
            </a:endParaRPr>
          </a:p>
          <a:p>
            <a:pPr marL="457200" lvl="0" indent="-228600" rtl="0">
              <a:spcBef>
                <a:spcPts val="0"/>
              </a:spcBef>
              <a:buFont typeface="Calibri"/>
            </a:pPr>
            <a:r>
              <a:rPr lang="en">
                <a:latin typeface="Calibri"/>
                <a:ea typeface="Calibri"/>
                <a:cs typeface="Calibri"/>
                <a:sym typeface="Calibri"/>
              </a:rPr>
              <a:t>UI and web service stateless to allow for more user requests</a:t>
            </a:r>
          </a:p>
          <a:p>
            <a:pPr marL="457200" lvl="0" indent="-228600" rtl="0">
              <a:spcBef>
                <a:spcPts val="0"/>
              </a:spcBef>
              <a:buFont typeface="Calibri"/>
            </a:pPr>
            <a:r>
              <a:rPr lang="en">
                <a:latin typeface="Calibri"/>
                <a:ea typeface="Calibri"/>
                <a:cs typeface="Calibri"/>
                <a:sym typeface="Calibri"/>
              </a:rPr>
              <a:t>Used services and products that had distributed scalability built in</a:t>
            </a:r>
          </a:p>
          <a:p>
            <a:pPr rtl="0">
              <a:spcBef>
                <a:spcPts val="0"/>
              </a:spcBef>
              <a:buNone/>
            </a:pPr>
            <a:r>
              <a:rPr lang="en">
                <a:latin typeface="Calibri"/>
                <a:ea typeface="Calibri"/>
                <a:cs typeface="Calibri"/>
                <a:sym typeface="Calibri"/>
              </a:rPr>
              <a:t>but…</a:t>
            </a:r>
          </a:p>
          <a:p>
            <a:pPr marL="457200" lvl="0" indent="-228600" rtl="0">
              <a:spcBef>
                <a:spcPts val="0"/>
              </a:spcBef>
              <a:buFont typeface="Calibri"/>
            </a:pPr>
            <a:r>
              <a:rPr lang="en">
                <a:latin typeface="Calibri"/>
                <a:ea typeface="Calibri"/>
                <a:cs typeface="Calibri"/>
                <a:sym typeface="Calibri"/>
              </a:rPr>
              <a:t>Kept instances forced to one, since more instances cost more $$</a:t>
            </a:r>
          </a:p>
          <a:p>
            <a:pPr marL="457200" lvl="0" indent="-228600">
              <a:spcBef>
                <a:spcPts val="0"/>
              </a:spcBef>
              <a:buFont typeface="Calibri"/>
            </a:pPr>
            <a:r>
              <a:rPr lang="en">
                <a:latin typeface="Calibri"/>
                <a:ea typeface="Calibri"/>
                <a:cs typeface="Calibri"/>
                <a:sym typeface="Calibri"/>
              </a:rPr>
              <a:t>Could have cached a few queries that are the same for all requests (state dropdown)</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ctrTitle"/>
          </p:nvPr>
        </p:nvSpPr>
        <p:spPr>
          <a:xfrm>
            <a:off x="1143000" y="841773"/>
            <a:ext cx="6858000" cy="630299"/>
          </a:xfrm>
          <a:prstGeom prst="rect">
            <a:avLst/>
          </a:prstGeom>
        </p:spPr>
        <p:txBody>
          <a:bodyPr lIns="68575" tIns="68575" rIns="68575" bIns="68575" anchor="b" anchorCtr="0">
            <a:noAutofit/>
          </a:bodyPr>
          <a:lstStyle/>
          <a:p>
            <a:pPr lvl="0" rtl="0">
              <a:spcBef>
                <a:spcPts val="0"/>
              </a:spcBef>
              <a:buNone/>
            </a:pPr>
            <a:r>
              <a:rPr lang="en" sz="3400"/>
              <a:t>Next Steps</a:t>
            </a:r>
          </a:p>
        </p:txBody>
      </p:sp>
      <p:sp>
        <p:nvSpPr>
          <p:cNvPr id="403" name="Shape 403"/>
          <p:cNvSpPr txBox="1">
            <a:spLocks noGrp="1"/>
          </p:cNvSpPr>
          <p:nvPr>
            <p:ph type="subTitle" idx="1"/>
          </p:nvPr>
        </p:nvSpPr>
        <p:spPr>
          <a:xfrm>
            <a:off x="1143000" y="1611625"/>
            <a:ext cx="6858000" cy="3005699"/>
          </a:xfrm>
          <a:prstGeom prst="rect">
            <a:avLst/>
          </a:prstGeom>
        </p:spPr>
        <p:txBody>
          <a:bodyPr lIns="68575" tIns="68575" rIns="68575" bIns="68575" anchor="t" anchorCtr="0">
            <a:noAutofit/>
          </a:bodyPr>
          <a:lstStyle/>
          <a:p>
            <a:pPr marL="457200" lvl="0" indent="-381000" algn="l" rtl="0">
              <a:spcBef>
                <a:spcPts val="1000"/>
              </a:spcBef>
              <a:buSzPct val="100000"/>
              <a:buChar char="●"/>
            </a:pPr>
            <a:r>
              <a:rPr lang="en" sz="2400"/>
              <a:t>Automatic and annual ingestion</a:t>
            </a:r>
          </a:p>
          <a:p>
            <a:pPr marL="457200" lvl="0" indent="-381000" algn="l" rtl="0">
              <a:spcBef>
                <a:spcPts val="1000"/>
              </a:spcBef>
              <a:buSzPct val="100000"/>
              <a:buChar char="●"/>
            </a:pPr>
            <a:r>
              <a:rPr lang="en" sz="2400"/>
              <a:t>Solr/Spark text tokenizing</a:t>
            </a:r>
          </a:p>
          <a:p>
            <a:pPr marL="457200" lvl="0" indent="-381000" algn="l" rtl="0">
              <a:spcBef>
                <a:spcPts val="1000"/>
              </a:spcBef>
              <a:buSzPct val="100000"/>
              <a:buChar char="●"/>
            </a:pPr>
            <a:r>
              <a:rPr lang="en" sz="2400"/>
              <a:t>Authorization: admin write, user read only</a:t>
            </a:r>
          </a:p>
          <a:p>
            <a:pPr marL="457200" lvl="0" indent="-381000" algn="l" rtl="0">
              <a:spcBef>
                <a:spcPts val="1000"/>
              </a:spcBef>
              <a:buSzPct val="100000"/>
              <a:buChar char="●"/>
            </a:pPr>
            <a:r>
              <a:rPr lang="en" sz="2400"/>
              <a:t>More ML for deeper analysis</a:t>
            </a:r>
          </a:p>
          <a:p>
            <a:pPr marL="457200" lvl="0" indent="-381000" algn="l" rtl="0">
              <a:spcBef>
                <a:spcPts val="1000"/>
              </a:spcBef>
              <a:buSzPct val="100000"/>
              <a:buChar char="●"/>
            </a:pPr>
            <a:r>
              <a:rPr lang="en" sz="2400"/>
              <a:t>Portable/Mobile</a:t>
            </a:r>
          </a:p>
          <a:p>
            <a:pPr marL="457200" lvl="0" indent="-381000" algn="l" rtl="0">
              <a:spcBef>
                <a:spcPts val="1000"/>
              </a:spcBef>
              <a:buSzPct val="100000"/>
              <a:buChar char="●"/>
            </a:pPr>
            <a:r>
              <a:rPr lang="en" sz="2400"/>
              <a:t>Add security to backend servers                               </a:t>
            </a:r>
          </a:p>
          <a:p>
            <a:pPr marL="457200" lvl="0" indent="-381000" algn="l" rtl="0">
              <a:spcBef>
                <a:spcPts val="1000"/>
              </a:spcBef>
              <a:buSzPct val="100000"/>
              <a:buChar char="●"/>
            </a:pPr>
            <a:r>
              <a:rPr lang="en" sz="2400"/>
              <a:t>More use cases…</a:t>
            </a:r>
          </a:p>
          <a:p>
            <a:pPr lvl="0" rtl="0">
              <a:spcBef>
                <a:spcPts val="0"/>
              </a:spcBef>
              <a:buNone/>
            </a:pP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ctrTitle"/>
          </p:nvPr>
        </p:nvSpPr>
        <p:spPr>
          <a:xfrm>
            <a:off x="1143000" y="841772"/>
            <a:ext cx="6858000" cy="1790699"/>
          </a:xfrm>
          <a:prstGeom prst="rect">
            <a:avLst/>
          </a:prstGeom>
        </p:spPr>
        <p:txBody>
          <a:bodyPr lIns="68575" tIns="68575" rIns="68575" bIns="68575" anchor="b" anchorCtr="0">
            <a:noAutofit/>
          </a:bodyPr>
          <a:lstStyle/>
          <a:p>
            <a:pPr>
              <a:spcBef>
                <a:spcPts val="0"/>
              </a:spcBef>
              <a:buNone/>
            </a:pPr>
            <a:r>
              <a:rPr lang="en"/>
              <a:t>Questions?</a:t>
            </a:r>
          </a:p>
        </p:txBody>
      </p:sp>
      <p:sp>
        <p:nvSpPr>
          <p:cNvPr id="409" name="Shape 409"/>
          <p:cNvSpPr txBox="1">
            <a:spLocks noGrp="1"/>
          </p:cNvSpPr>
          <p:nvPr>
            <p:ph type="subTitle" idx="1"/>
          </p:nvPr>
        </p:nvSpPr>
        <p:spPr>
          <a:xfrm>
            <a:off x="1143000" y="2701528"/>
            <a:ext cx="6858000" cy="1241699"/>
          </a:xfrm>
          <a:prstGeom prst="rect">
            <a:avLst/>
          </a:prstGeom>
        </p:spPr>
        <p:txBody>
          <a:bodyPr lIns="68575" tIns="68575" rIns="68575" bIns="68575" anchor="t" anchorCtr="0">
            <a:noAutofit/>
          </a:bodyPr>
          <a:lstStyle/>
          <a:p>
            <a:pPr>
              <a:spcBef>
                <a:spcPts val="0"/>
              </a:spcBef>
              <a:buNone/>
            </a:pP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2729300" y="4472625"/>
            <a:ext cx="4531499" cy="554099"/>
          </a:xfrm>
          <a:prstGeom prst="roundRect">
            <a:avLst>
              <a:gd name="adj" fmla="val 16667"/>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1" u="none" strike="noStrike" cap="none" baseline="0">
                <a:solidFill>
                  <a:schemeClr val="dk1"/>
                </a:solidFill>
                <a:latin typeface="Calibri"/>
                <a:ea typeface="Calibri"/>
                <a:cs typeface="Calibri"/>
                <a:sym typeface="Calibri"/>
              </a:rPr>
              <a:t>Infrastructure: AWS {E</a:t>
            </a:r>
            <a:r>
              <a:rPr lang="en" i="1">
                <a:solidFill>
                  <a:schemeClr val="dk1"/>
                </a:solidFill>
                <a:latin typeface="Calibri"/>
                <a:ea typeface="Calibri"/>
                <a:cs typeface="Calibri"/>
                <a:sym typeface="Calibri"/>
              </a:rPr>
              <a:t>C2, S3, EBS}</a:t>
            </a:r>
            <a:r>
              <a:rPr lang="en" sz="1400" b="0" i="1" u="none" strike="noStrike" cap="none" baseline="0">
                <a:solidFill>
                  <a:schemeClr val="dk1"/>
                </a:solidFill>
                <a:latin typeface="Calibri"/>
                <a:ea typeface="Calibri"/>
                <a:cs typeface="Calibri"/>
                <a:sym typeface="Calibri"/>
              </a:rPr>
              <a:t> </a:t>
            </a:r>
          </a:p>
        </p:txBody>
      </p:sp>
      <p:sp>
        <p:nvSpPr>
          <p:cNvPr id="103" name="Shape 103"/>
          <p:cNvSpPr/>
          <p:nvPr/>
        </p:nvSpPr>
        <p:spPr>
          <a:xfrm>
            <a:off x="2729200" y="3023600"/>
            <a:ext cx="4531499" cy="1370400"/>
          </a:xfrm>
          <a:prstGeom prst="roundRect">
            <a:avLst>
              <a:gd name="adj" fmla="val 16667"/>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lt1"/>
              </a:solidFill>
              <a:latin typeface="Calibri"/>
              <a:ea typeface="Calibri"/>
              <a:cs typeface="Calibri"/>
              <a:sym typeface="Calibri"/>
            </a:endParaRPr>
          </a:p>
        </p:txBody>
      </p:sp>
      <p:sp>
        <p:nvSpPr>
          <p:cNvPr id="104" name="Shape 104"/>
          <p:cNvSpPr/>
          <p:nvPr/>
        </p:nvSpPr>
        <p:spPr>
          <a:xfrm>
            <a:off x="558250" y="307898"/>
            <a:ext cx="1658399" cy="4055999"/>
          </a:xfrm>
          <a:prstGeom prst="roundRect">
            <a:avLst>
              <a:gd name="adj" fmla="val 16667"/>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lt1"/>
              </a:solidFill>
              <a:latin typeface="Calibri"/>
              <a:ea typeface="Calibri"/>
              <a:cs typeface="Calibri"/>
              <a:sym typeface="Calibri"/>
            </a:endParaRPr>
          </a:p>
        </p:txBody>
      </p:sp>
      <p:sp>
        <p:nvSpPr>
          <p:cNvPr id="105" name="Shape 105"/>
          <p:cNvSpPr/>
          <p:nvPr/>
        </p:nvSpPr>
        <p:spPr>
          <a:xfrm>
            <a:off x="960540" y="804267"/>
            <a:ext cx="827999" cy="994800"/>
          </a:xfrm>
          <a:prstGeom prst="can">
            <a:avLst>
              <a:gd name="adj" fmla="val 25000"/>
            </a:avLst>
          </a:prstGeom>
          <a:solidFill>
            <a:srgbClr val="F2F2F2"/>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lt1"/>
              </a:solidFill>
              <a:latin typeface="Calibri"/>
              <a:ea typeface="Calibri"/>
              <a:cs typeface="Calibri"/>
              <a:sym typeface="Calibri"/>
            </a:endParaRPr>
          </a:p>
        </p:txBody>
      </p:sp>
      <p:sp>
        <p:nvSpPr>
          <p:cNvPr id="106" name="Shape 106"/>
          <p:cNvSpPr/>
          <p:nvPr/>
        </p:nvSpPr>
        <p:spPr>
          <a:xfrm>
            <a:off x="982017" y="2734017"/>
            <a:ext cx="827999" cy="994800"/>
          </a:xfrm>
          <a:prstGeom prst="can">
            <a:avLst>
              <a:gd name="adj" fmla="val 25000"/>
            </a:avLst>
          </a:prstGeom>
          <a:solidFill>
            <a:srgbClr val="F2F2F2"/>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lt1"/>
              </a:solidFill>
              <a:latin typeface="Calibri"/>
              <a:ea typeface="Calibri"/>
              <a:cs typeface="Calibri"/>
              <a:sym typeface="Calibri"/>
            </a:endParaRPr>
          </a:p>
        </p:txBody>
      </p:sp>
      <p:sp>
        <p:nvSpPr>
          <p:cNvPr id="107" name="Shape 107"/>
          <p:cNvSpPr txBox="1"/>
          <p:nvPr/>
        </p:nvSpPr>
        <p:spPr>
          <a:xfrm>
            <a:off x="724820" y="307909"/>
            <a:ext cx="1491947" cy="392415"/>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100" b="0" i="0" u="none" strike="noStrike" cap="none" baseline="0">
                <a:solidFill>
                  <a:schemeClr val="dk1"/>
                </a:solidFill>
                <a:latin typeface="Calibri"/>
                <a:ea typeface="Calibri"/>
                <a:cs typeface="Calibri"/>
                <a:sym typeface="Calibri"/>
              </a:rPr>
              <a:t>Medicare </a:t>
            </a:r>
            <a:r>
              <a:rPr lang="en" sz="1100">
                <a:latin typeface="Calibri"/>
                <a:ea typeface="Calibri"/>
                <a:cs typeface="Calibri"/>
                <a:sym typeface="Calibri"/>
              </a:rPr>
              <a:t>Provider data, 2012 </a:t>
            </a:r>
            <a:r>
              <a:rPr lang="en" sz="1100" b="0" i="0" u="none" strike="noStrike" cap="none" baseline="0">
                <a:solidFill>
                  <a:schemeClr val="dk1"/>
                </a:solidFill>
                <a:latin typeface="Calibri"/>
                <a:ea typeface="Calibri"/>
                <a:cs typeface="Calibri"/>
                <a:sym typeface="Calibri"/>
              </a:rPr>
              <a:t>(.xls/csv)</a:t>
            </a:r>
          </a:p>
        </p:txBody>
      </p:sp>
      <p:sp>
        <p:nvSpPr>
          <p:cNvPr id="108" name="Shape 108"/>
          <p:cNvSpPr txBox="1"/>
          <p:nvPr/>
        </p:nvSpPr>
        <p:spPr>
          <a:xfrm>
            <a:off x="724820" y="2156925"/>
            <a:ext cx="1491899" cy="5540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100" b="0" i="0" u="none" strike="noStrike" cap="none" baseline="0">
                <a:solidFill>
                  <a:schemeClr val="dk1"/>
                </a:solidFill>
                <a:latin typeface="Calibri"/>
                <a:ea typeface="Calibri"/>
                <a:cs typeface="Calibri"/>
                <a:sym typeface="Calibri"/>
              </a:rPr>
              <a:t>External Reference data sets, eg: </a:t>
            </a:r>
            <a:r>
              <a:rPr lang="en" sz="1100">
                <a:solidFill>
                  <a:schemeClr val="dk1"/>
                </a:solidFill>
                <a:latin typeface="Calibri"/>
                <a:ea typeface="Calibri"/>
                <a:cs typeface="Calibri"/>
                <a:sym typeface="Calibri"/>
              </a:rPr>
              <a:t>zip to county</a:t>
            </a:r>
            <a:r>
              <a:rPr lang="en" sz="1100" b="0" i="0" u="none" strike="noStrike" cap="none" baseline="0">
                <a:solidFill>
                  <a:schemeClr val="dk1"/>
                </a:solidFill>
                <a:latin typeface="Calibri"/>
                <a:ea typeface="Calibri"/>
                <a:cs typeface="Calibri"/>
                <a:sym typeface="Calibri"/>
              </a:rPr>
              <a:t> </a:t>
            </a:r>
          </a:p>
        </p:txBody>
      </p:sp>
      <p:sp>
        <p:nvSpPr>
          <p:cNvPr id="109" name="Shape 109"/>
          <p:cNvSpPr txBox="1"/>
          <p:nvPr/>
        </p:nvSpPr>
        <p:spPr>
          <a:xfrm>
            <a:off x="814876" y="3978425"/>
            <a:ext cx="1545899" cy="2768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1" u="none" strike="noStrike" cap="none" baseline="0">
                <a:solidFill>
                  <a:schemeClr val="dk1"/>
                </a:solidFill>
                <a:latin typeface="Calibri"/>
                <a:ea typeface="Calibri"/>
                <a:cs typeface="Calibri"/>
                <a:sym typeface="Calibri"/>
              </a:rPr>
              <a:t>Data Providers</a:t>
            </a:r>
          </a:p>
        </p:txBody>
      </p:sp>
      <p:sp>
        <p:nvSpPr>
          <p:cNvPr id="110" name="Shape 110"/>
          <p:cNvSpPr/>
          <p:nvPr/>
        </p:nvSpPr>
        <p:spPr>
          <a:xfrm>
            <a:off x="3020786" y="3093949"/>
            <a:ext cx="827999" cy="994800"/>
          </a:xfrm>
          <a:prstGeom prst="can">
            <a:avLst>
              <a:gd name="adj" fmla="val 25000"/>
            </a:avLst>
          </a:prstGeom>
          <a:solidFill>
            <a:srgbClr val="F2F2F2"/>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200" b="0" i="0" u="none" strike="noStrike" cap="none" baseline="0">
                <a:solidFill>
                  <a:schemeClr val="dk1"/>
                </a:solidFill>
                <a:latin typeface="Calibri"/>
                <a:ea typeface="Calibri"/>
                <a:cs typeface="Calibri"/>
                <a:sym typeface="Calibri"/>
              </a:rPr>
              <a:t>Cassandra</a:t>
            </a:r>
          </a:p>
        </p:txBody>
      </p:sp>
      <p:sp>
        <p:nvSpPr>
          <p:cNvPr id="111" name="Shape 111"/>
          <p:cNvSpPr/>
          <p:nvPr/>
        </p:nvSpPr>
        <p:spPr>
          <a:xfrm>
            <a:off x="4584830" y="3093949"/>
            <a:ext cx="827999" cy="994800"/>
          </a:xfrm>
          <a:prstGeom prst="can">
            <a:avLst>
              <a:gd name="adj" fmla="val 25000"/>
            </a:avLst>
          </a:prstGeom>
          <a:solidFill>
            <a:srgbClr val="F2F2F2"/>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baseline="0">
                <a:solidFill>
                  <a:schemeClr val="dk1"/>
                </a:solidFill>
                <a:latin typeface="Calibri"/>
                <a:ea typeface="Calibri"/>
                <a:cs typeface="Calibri"/>
                <a:sym typeface="Calibri"/>
              </a:rPr>
              <a:t>Solr</a:t>
            </a:r>
          </a:p>
        </p:txBody>
      </p:sp>
      <p:sp>
        <p:nvSpPr>
          <p:cNvPr id="112" name="Shape 112"/>
          <p:cNvSpPr/>
          <p:nvPr/>
        </p:nvSpPr>
        <p:spPr>
          <a:xfrm>
            <a:off x="6148874" y="3093949"/>
            <a:ext cx="827999" cy="994800"/>
          </a:xfrm>
          <a:prstGeom prst="can">
            <a:avLst>
              <a:gd name="adj" fmla="val 25000"/>
            </a:avLst>
          </a:prstGeom>
          <a:solidFill>
            <a:srgbClr val="F2F2F2"/>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baseline="0">
                <a:solidFill>
                  <a:schemeClr val="dk1"/>
                </a:solidFill>
                <a:latin typeface="Calibri"/>
                <a:ea typeface="Calibri"/>
                <a:cs typeface="Calibri"/>
                <a:sym typeface="Calibri"/>
              </a:rPr>
              <a:t>S</a:t>
            </a:r>
            <a:r>
              <a:rPr lang="en">
                <a:solidFill>
                  <a:schemeClr val="dk1"/>
                </a:solidFill>
                <a:latin typeface="Calibri"/>
                <a:ea typeface="Calibri"/>
                <a:cs typeface="Calibri"/>
                <a:sym typeface="Calibri"/>
              </a:rPr>
              <a:t>3</a:t>
            </a:r>
          </a:p>
        </p:txBody>
      </p:sp>
      <p:sp>
        <p:nvSpPr>
          <p:cNvPr id="113" name="Shape 113"/>
          <p:cNvSpPr txBox="1"/>
          <p:nvPr/>
        </p:nvSpPr>
        <p:spPr>
          <a:xfrm>
            <a:off x="4269646" y="4098925"/>
            <a:ext cx="1491899" cy="276899"/>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1400" b="0" i="1" u="none" strike="noStrike" cap="none" baseline="0">
                <a:solidFill>
                  <a:schemeClr val="dk1"/>
                </a:solidFill>
                <a:latin typeface="Calibri"/>
                <a:ea typeface="Calibri"/>
                <a:cs typeface="Calibri"/>
                <a:sym typeface="Calibri"/>
              </a:rPr>
              <a:t>Data Layer</a:t>
            </a:r>
          </a:p>
        </p:txBody>
      </p:sp>
      <p:sp>
        <p:nvSpPr>
          <p:cNvPr id="114" name="Shape 114"/>
          <p:cNvSpPr/>
          <p:nvPr/>
        </p:nvSpPr>
        <p:spPr>
          <a:xfrm>
            <a:off x="2729200" y="1176725"/>
            <a:ext cx="4531499" cy="1511699"/>
          </a:xfrm>
          <a:prstGeom prst="roundRect">
            <a:avLst>
              <a:gd name="adj" fmla="val 16667"/>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lt1"/>
              </a:solidFill>
              <a:latin typeface="Calibri"/>
              <a:ea typeface="Calibri"/>
              <a:cs typeface="Calibri"/>
              <a:sym typeface="Calibri"/>
            </a:endParaRPr>
          </a:p>
        </p:txBody>
      </p:sp>
      <p:sp>
        <p:nvSpPr>
          <p:cNvPr id="115" name="Shape 115"/>
          <p:cNvSpPr txBox="1"/>
          <p:nvPr/>
        </p:nvSpPr>
        <p:spPr>
          <a:xfrm>
            <a:off x="4349300" y="2418375"/>
            <a:ext cx="1799700" cy="2942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1" u="none" strike="noStrike" cap="none" baseline="0">
                <a:solidFill>
                  <a:schemeClr val="dk1"/>
                </a:solidFill>
                <a:latin typeface="Calibri"/>
                <a:ea typeface="Calibri"/>
                <a:cs typeface="Calibri"/>
                <a:sym typeface="Calibri"/>
              </a:rPr>
              <a:t>Processing Layer</a:t>
            </a:r>
          </a:p>
        </p:txBody>
      </p:sp>
      <p:sp>
        <p:nvSpPr>
          <p:cNvPr id="116" name="Shape 116"/>
          <p:cNvSpPr/>
          <p:nvPr/>
        </p:nvSpPr>
        <p:spPr>
          <a:xfrm>
            <a:off x="5478892" y="1399976"/>
            <a:ext cx="1343699" cy="587699"/>
          </a:xfrm>
          <a:prstGeom prst="rect">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r>
              <a:rPr lang="en">
                <a:solidFill>
                  <a:schemeClr val="dk1"/>
                </a:solidFill>
                <a:latin typeface="Calibri"/>
                <a:ea typeface="Calibri"/>
                <a:cs typeface="Calibri"/>
                <a:sym typeface="Calibri"/>
              </a:rPr>
              <a:t>Web site and service</a:t>
            </a:r>
          </a:p>
        </p:txBody>
      </p:sp>
      <p:sp>
        <p:nvSpPr>
          <p:cNvPr id="117" name="Shape 117"/>
          <p:cNvSpPr txBox="1"/>
          <p:nvPr/>
        </p:nvSpPr>
        <p:spPr>
          <a:xfrm>
            <a:off x="5756173" y="1169150"/>
            <a:ext cx="915899" cy="2306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100" b="0" i="1" u="none" strike="noStrike" cap="none" baseline="0">
                <a:solidFill>
                  <a:schemeClr val="dk1"/>
                </a:solidFill>
                <a:latin typeface="Calibri"/>
                <a:ea typeface="Calibri"/>
                <a:cs typeface="Calibri"/>
                <a:sym typeface="Calibri"/>
              </a:rPr>
              <a:t>Interactive</a:t>
            </a:r>
          </a:p>
        </p:txBody>
      </p:sp>
      <p:sp>
        <p:nvSpPr>
          <p:cNvPr id="118" name="Shape 118"/>
          <p:cNvSpPr/>
          <p:nvPr/>
        </p:nvSpPr>
        <p:spPr>
          <a:xfrm>
            <a:off x="3114870" y="1399975"/>
            <a:ext cx="1343699" cy="587699"/>
          </a:xfrm>
          <a:prstGeom prst="rect">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r>
              <a:rPr lang="en">
                <a:solidFill>
                  <a:schemeClr val="dk1"/>
                </a:solidFill>
                <a:latin typeface="Calibri"/>
                <a:ea typeface="Calibri"/>
                <a:cs typeface="Calibri"/>
                <a:sym typeface="Calibri"/>
              </a:rPr>
              <a:t>Cluster computing</a:t>
            </a:r>
          </a:p>
        </p:txBody>
      </p:sp>
      <p:sp>
        <p:nvSpPr>
          <p:cNvPr id="119" name="Shape 119"/>
          <p:cNvSpPr txBox="1"/>
          <p:nvPr/>
        </p:nvSpPr>
        <p:spPr>
          <a:xfrm>
            <a:off x="3486423" y="1186600"/>
            <a:ext cx="611999" cy="2306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100" b="0" i="1" u="none" strike="noStrike" cap="none" baseline="0">
                <a:solidFill>
                  <a:schemeClr val="dk1"/>
                </a:solidFill>
                <a:latin typeface="Calibri"/>
                <a:ea typeface="Calibri"/>
                <a:cs typeface="Calibri"/>
                <a:sym typeface="Calibri"/>
              </a:rPr>
              <a:t>Batch</a:t>
            </a:r>
          </a:p>
        </p:txBody>
      </p:sp>
      <p:sp>
        <p:nvSpPr>
          <p:cNvPr id="120" name="Shape 120"/>
          <p:cNvSpPr/>
          <p:nvPr/>
        </p:nvSpPr>
        <p:spPr>
          <a:xfrm>
            <a:off x="3114870" y="2022794"/>
            <a:ext cx="1343699" cy="402000"/>
          </a:xfrm>
          <a:prstGeom prst="rect">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baseline="0">
                <a:solidFill>
                  <a:schemeClr val="dk1"/>
                </a:solidFill>
                <a:latin typeface="Calibri"/>
                <a:ea typeface="Calibri"/>
                <a:cs typeface="Calibri"/>
                <a:sym typeface="Calibri"/>
              </a:rPr>
              <a:t>Spark Client</a:t>
            </a:r>
          </a:p>
        </p:txBody>
      </p:sp>
      <p:sp>
        <p:nvSpPr>
          <p:cNvPr id="121" name="Shape 121"/>
          <p:cNvSpPr/>
          <p:nvPr/>
        </p:nvSpPr>
        <p:spPr>
          <a:xfrm>
            <a:off x="5478892" y="2034274"/>
            <a:ext cx="1343699" cy="402000"/>
          </a:xfrm>
          <a:prstGeom prst="rect">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baseline="0">
                <a:solidFill>
                  <a:schemeClr val="dk1"/>
                </a:solidFill>
                <a:latin typeface="Calibri"/>
                <a:ea typeface="Calibri"/>
                <a:cs typeface="Calibri"/>
                <a:sym typeface="Calibri"/>
              </a:rPr>
              <a:t>Cassandra/Solr Client</a:t>
            </a:r>
          </a:p>
        </p:txBody>
      </p:sp>
      <p:pic>
        <p:nvPicPr>
          <p:cNvPr id="122" name="Shape 122"/>
          <p:cNvPicPr preferRelativeResize="0"/>
          <p:nvPr/>
        </p:nvPicPr>
        <p:blipFill rotWithShape="1">
          <a:blip r:embed="rId3">
            <a:alphaModFix/>
          </a:blip>
          <a:srcRect/>
          <a:stretch/>
        </p:blipFill>
        <p:spPr>
          <a:xfrm>
            <a:off x="7512843" y="215420"/>
            <a:ext cx="1457399" cy="969900"/>
          </a:xfrm>
          <a:prstGeom prst="rect">
            <a:avLst/>
          </a:prstGeom>
          <a:noFill/>
          <a:ln>
            <a:noFill/>
          </a:ln>
        </p:spPr>
      </p:pic>
      <p:sp>
        <p:nvSpPr>
          <p:cNvPr id="123" name="Shape 123"/>
          <p:cNvSpPr txBox="1"/>
          <p:nvPr/>
        </p:nvSpPr>
        <p:spPr>
          <a:xfrm>
            <a:off x="7654425" y="1202225"/>
            <a:ext cx="1390499" cy="2768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1" u="none" strike="noStrike" cap="none" baseline="0">
                <a:solidFill>
                  <a:schemeClr val="dk1"/>
                </a:solidFill>
                <a:latin typeface="Calibri"/>
                <a:ea typeface="Calibri"/>
                <a:cs typeface="Calibri"/>
                <a:sym typeface="Calibri"/>
              </a:rPr>
              <a:t>Data Consumers</a:t>
            </a:r>
          </a:p>
        </p:txBody>
      </p:sp>
      <p:sp>
        <p:nvSpPr>
          <p:cNvPr id="124" name="Shape 124"/>
          <p:cNvSpPr txBox="1"/>
          <p:nvPr/>
        </p:nvSpPr>
        <p:spPr>
          <a:xfrm>
            <a:off x="4978601" y="86500"/>
            <a:ext cx="2764200" cy="2768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1" u="none" strike="noStrike" cap="none" baseline="0">
                <a:solidFill>
                  <a:schemeClr val="dk1"/>
                </a:solidFill>
                <a:latin typeface="Calibri"/>
                <a:ea typeface="Calibri"/>
                <a:cs typeface="Calibri"/>
                <a:sym typeface="Calibri"/>
              </a:rPr>
              <a:t>Visualization/Access/Analytics</a:t>
            </a:r>
          </a:p>
        </p:txBody>
      </p:sp>
      <p:sp>
        <p:nvSpPr>
          <p:cNvPr id="125" name="Shape 125"/>
          <p:cNvSpPr/>
          <p:nvPr/>
        </p:nvSpPr>
        <p:spPr>
          <a:xfrm>
            <a:off x="5467625" y="363500"/>
            <a:ext cx="1265399" cy="554099"/>
          </a:xfrm>
          <a:prstGeom prst="rect">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baseline="0">
                <a:solidFill>
                  <a:schemeClr val="dk1"/>
                </a:solidFill>
                <a:latin typeface="Calibri"/>
                <a:ea typeface="Calibri"/>
                <a:cs typeface="Calibri"/>
                <a:sym typeface="Calibri"/>
              </a:rPr>
              <a:t>Web </a:t>
            </a:r>
          </a:p>
          <a:p>
            <a:pPr marL="0" marR="0" lvl="0" indent="0" algn="ctr" rtl="0">
              <a:spcBef>
                <a:spcPts val="0"/>
              </a:spcBef>
              <a:buSzPct val="25000"/>
              <a:buNone/>
            </a:pPr>
            <a:r>
              <a:rPr lang="en" sz="1400" b="0" i="0" u="none" strike="noStrike" cap="none" baseline="0">
                <a:solidFill>
                  <a:schemeClr val="dk1"/>
                </a:solidFill>
                <a:latin typeface="Calibri"/>
                <a:ea typeface="Calibri"/>
                <a:cs typeface="Calibri"/>
                <a:sym typeface="Calibri"/>
              </a:rPr>
              <a:t>Browser</a:t>
            </a:r>
          </a:p>
        </p:txBody>
      </p:sp>
      <p:sp>
        <p:nvSpPr>
          <p:cNvPr id="126" name="Shape 126"/>
          <p:cNvSpPr/>
          <p:nvPr/>
        </p:nvSpPr>
        <p:spPr>
          <a:xfrm>
            <a:off x="3071975" y="350972"/>
            <a:ext cx="1390499" cy="554099"/>
          </a:xfrm>
          <a:prstGeom prst="rect">
            <a:avLst/>
          </a:prstGeom>
          <a:solidFill>
            <a:schemeClr val="l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200" b="0" i="0" u="none" strike="noStrike" cap="none" baseline="0">
                <a:solidFill>
                  <a:schemeClr val="dk1"/>
                </a:solidFill>
                <a:latin typeface="Calibri"/>
                <a:ea typeface="Calibri"/>
                <a:cs typeface="Calibri"/>
                <a:sym typeface="Calibri"/>
              </a:rPr>
              <a:t>Annual Data</a:t>
            </a:r>
          </a:p>
          <a:p>
            <a:pPr marL="0" marR="0" lvl="0" indent="0" algn="ctr" rtl="0">
              <a:spcBef>
                <a:spcPts val="0"/>
              </a:spcBef>
              <a:buSzPct val="25000"/>
              <a:buNone/>
            </a:pPr>
            <a:r>
              <a:rPr lang="en" sz="1200" b="0" i="0" u="none" strike="noStrike" cap="none" baseline="0">
                <a:solidFill>
                  <a:schemeClr val="dk1"/>
                </a:solidFill>
                <a:latin typeface="Calibri"/>
                <a:ea typeface="Calibri"/>
                <a:cs typeface="Calibri"/>
                <a:sym typeface="Calibri"/>
              </a:rPr>
              <a:t> Ingest</a:t>
            </a:r>
            <a:r>
              <a:rPr lang="en" sz="1100"/>
              <a:t> &amp; </a:t>
            </a:r>
            <a:r>
              <a:rPr lang="en" sz="1200" b="0" i="0" u="none" strike="noStrike" cap="none" baseline="0">
                <a:solidFill>
                  <a:schemeClr val="dk1"/>
                </a:solidFill>
                <a:latin typeface="Calibri"/>
                <a:ea typeface="Calibri"/>
                <a:cs typeface="Calibri"/>
                <a:sym typeface="Calibri"/>
              </a:rPr>
              <a:t>Cleaning</a:t>
            </a:r>
          </a:p>
        </p:txBody>
      </p:sp>
      <p:sp>
        <p:nvSpPr>
          <p:cNvPr id="127" name="Shape 127"/>
          <p:cNvSpPr txBox="1"/>
          <p:nvPr/>
        </p:nvSpPr>
        <p:spPr>
          <a:xfrm>
            <a:off x="2902600" y="86500"/>
            <a:ext cx="2304599" cy="2768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1" u="none" strike="noStrike" cap="none" baseline="0">
                <a:solidFill>
                  <a:schemeClr val="dk1"/>
                </a:solidFill>
                <a:latin typeface="Calibri"/>
                <a:ea typeface="Calibri"/>
                <a:cs typeface="Calibri"/>
                <a:sym typeface="Calibri"/>
              </a:rPr>
              <a:t>Collection/Preparation</a:t>
            </a:r>
          </a:p>
        </p:txBody>
      </p:sp>
      <p:sp>
        <p:nvSpPr>
          <p:cNvPr id="128" name="Shape 128"/>
          <p:cNvSpPr/>
          <p:nvPr/>
        </p:nvSpPr>
        <p:spPr>
          <a:xfrm>
            <a:off x="2286925" y="525625"/>
            <a:ext cx="733799" cy="2306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9" name="Shape 129"/>
          <p:cNvSpPr/>
          <p:nvPr/>
        </p:nvSpPr>
        <p:spPr>
          <a:xfrm>
            <a:off x="3654250" y="912825"/>
            <a:ext cx="203400" cy="230699"/>
          </a:xfrm>
          <a:prstGeom prst="downArrow">
            <a:avLst>
              <a:gd name="adj1" fmla="val 50000"/>
              <a:gd name="adj2" fmla="val 50000"/>
            </a:avLst>
          </a:prstGeom>
          <a:solidFill>
            <a:schemeClr val="lt1"/>
          </a:solidFill>
          <a:ln w="12700" cap="flat" cmpd="sng">
            <a:solidFill>
              <a:srgbClr val="42719B"/>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30" name="Shape 130"/>
          <p:cNvSpPr/>
          <p:nvPr/>
        </p:nvSpPr>
        <p:spPr>
          <a:xfrm>
            <a:off x="6016450" y="912825"/>
            <a:ext cx="203400" cy="230699"/>
          </a:xfrm>
          <a:prstGeom prst="downArrow">
            <a:avLst>
              <a:gd name="adj1" fmla="val 50000"/>
              <a:gd name="adj2" fmla="val 50000"/>
            </a:avLst>
          </a:prstGeom>
          <a:solidFill>
            <a:schemeClr val="lt1"/>
          </a:solidFill>
          <a:ln w="12700" cap="flat" cmpd="sng">
            <a:solidFill>
              <a:srgbClr val="42719B"/>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31" name="Shape 131"/>
          <p:cNvSpPr/>
          <p:nvPr/>
        </p:nvSpPr>
        <p:spPr>
          <a:xfrm>
            <a:off x="3578050" y="2741625"/>
            <a:ext cx="203400" cy="230699"/>
          </a:xfrm>
          <a:prstGeom prst="downArrow">
            <a:avLst>
              <a:gd name="adj1" fmla="val 50000"/>
              <a:gd name="adj2" fmla="val 50000"/>
            </a:avLst>
          </a:prstGeom>
          <a:solidFill>
            <a:schemeClr val="lt1"/>
          </a:solidFill>
          <a:ln w="12700" cap="flat" cmpd="sng">
            <a:solidFill>
              <a:srgbClr val="42719B"/>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32" name="Shape 132"/>
          <p:cNvSpPr/>
          <p:nvPr/>
        </p:nvSpPr>
        <p:spPr>
          <a:xfrm>
            <a:off x="6092650" y="2741625"/>
            <a:ext cx="203400" cy="230699"/>
          </a:xfrm>
          <a:prstGeom prst="downArrow">
            <a:avLst>
              <a:gd name="adj1" fmla="val 50000"/>
              <a:gd name="adj2" fmla="val 50000"/>
            </a:avLst>
          </a:prstGeom>
          <a:solidFill>
            <a:schemeClr val="lt1"/>
          </a:solidFill>
          <a:ln w="12700" cap="flat" cmpd="sng">
            <a:solidFill>
              <a:srgbClr val="42719B"/>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33" name="Shape 133"/>
          <p:cNvSpPr/>
          <p:nvPr/>
        </p:nvSpPr>
        <p:spPr>
          <a:xfrm>
            <a:off x="6781425" y="527950"/>
            <a:ext cx="733799" cy="230699"/>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ctrTitle"/>
          </p:nvPr>
        </p:nvSpPr>
        <p:spPr>
          <a:xfrm>
            <a:off x="1143000" y="241248"/>
            <a:ext cx="6858000" cy="644400"/>
          </a:xfrm>
          <a:prstGeom prst="rect">
            <a:avLst/>
          </a:prstGeom>
        </p:spPr>
        <p:txBody>
          <a:bodyPr lIns="68575" tIns="68575" rIns="68575" bIns="68575" anchor="b" anchorCtr="0">
            <a:noAutofit/>
          </a:bodyPr>
          <a:lstStyle/>
          <a:p>
            <a:pPr>
              <a:spcBef>
                <a:spcPts val="0"/>
              </a:spcBef>
              <a:buNone/>
            </a:pPr>
            <a:r>
              <a:rPr lang="en" sz="3000"/>
              <a:t>What is Naive Bayes</a:t>
            </a:r>
          </a:p>
        </p:txBody>
      </p:sp>
      <p:sp>
        <p:nvSpPr>
          <p:cNvPr id="415" name="Shape 415"/>
          <p:cNvSpPr txBox="1">
            <a:spLocks noGrp="1"/>
          </p:cNvSpPr>
          <p:nvPr>
            <p:ph type="subTitle" idx="1"/>
          </p:nvPr>
        </p:nvSpPr>
        <p:spPr>
          <a:xfrm>
            <a:off x="752700" y="885650"/>
            <a:ext cx="7980600" cy="2872200"/>
          </a:xfrm>
          <a:prstGeom prst="rect">
            <a:avLst/>
          </a:prstGeom>
        </p:spPr>
        <p:txBody>
          <a:bodyPr lIns="68575" tIns="68575" rIns="68575" bIns="68575" anchor="t" anchorCtr="0">
            <a:noAutofit/>
          </a:bodyPr>
          <a:lstStyle/>
          <a:p>
            <a:pPr marL="457200" lvl="0" indent="-228600" algn="l" rtl="0">
              <a:lnSpc>
                <a:spcPct val="150000"/>
              </a:lnSpc>
              <a:spcBef>
                <a:spcPts val="0"/>
              </a:spcBef>
              <a:buChar char="●"/>
            </a:pPr>
            <a:r>
              <a:rPr lang="en"/>
              <a:t>What’s so naive about it?</a:t>
            </a:r>
          </a:p>
          <a:p>
            <a:pPr marL="914400" lvl="1" indent="-228600" algn="l" rtl="0">
              <a:lnSpc>
                <a:spcPct val="150000"/>
              </a:lnSpc>
              <a:spcBef>
                <a:spcPts val="0"/>
              </a:spcBef>
              <a:buChar char="○"/>
            </a:pPr>
            <a:r>
              <a:rPr lang="en"/>
              <a:t>Assumes independent events</a:t>
            </a:r>
          </a:p>
          <a:p>
            <a:pPr marL="457200" lvl="0" indent="-228600" algn="l" rtl="0">
              <a:lnSpc>
                <a:spcPct val="150000"/>
              </a:lnSpc>
              <a:spcBef>
                <a:spcPts val="0"/>
              </a:spcBef>
              <a:buChar char="●"/>
            </a:pPr>
            <a:r>
              <a:rPr lang="en"/>
              <a:t>Bayes Theorem:</a:t>
            </a:r>
          </a:p>
          <a:p>
            <a:pPr marL="457200" lvl="0" indent="-228600" algn="l" rtl="0">
              <a:lnSpc>
                <a:spcPct val="150000"/>
              </a:lnSpc>
              <a:spcBef>
                <a:spcPts val="0"/>
              </a:spcBef>
              <a:buChar char="●"/>
            </a:pPr>
            <a:r>
              <a:rPr lang="en"/>
              <a:t>Key component is the numerator</a:t>
            </a:r>
          </a:p>
          <a:p>
            <a:pPr marL="914400" lvl="1" indent="-228600" algn="l" rtl="0">
              <a:lnSpc>
                <a:spcPct val="150000"/>
              </a:lnSpc>
              <a:spcBef>
                <a:spcPts val="0"/>
              </a:spcBef>
              <a:buChar char="○"/>
            </a:pPr>
            <a:r>
              <a:rPr lang="en"/>
              <a:t>It is proportional to Posterior probability</a:t>
            </a:r>
          </a:p>
          <a:p>
            <a:pPr marL="457200" lvl="0" indent="-228600" algn="l" rtl="0">
              <a:lnSpc>
                <a:spcPct val="150000"/>
              </a:lnSpc>
              <a:spcBef>
                <a:spcPts val="0"/>
              </a:spcBef>
              <a:buChar char="●"/>
            </a:pPr>
            <a:r>
              <a:rPr lang="en"/>
              <a:t>Classifier needs a decision rule</a:t>
            </a:r>
          </a:p>
          <a:p>
            <a:pPr marL="914400" lvl="1" indent="-228600" algn="l" rtl="0">
              <a:lnSpc>
                <a:spcPct val="150000"/>
              </a:lnSpc>
              <a:spcBef>
                <a:spcPts val="0"/>
              </a:spcBef>
              <a:buChar char="○"/>
            </a:pPr>
            <a:r>
              <a:rPr lang="en"/>
              <a:t>Maximum A Posteriori (MAP),</a:t>
            </a:r>
          </a:p>
          <a:p>
            <a:pPr marL="914400" lvl="1" indent="-228600" algn="l" rtl="0">
              <a:lnSpc>
                <a:spcPct val="150000"/>
              </a:lnSpc>
              <a:spcBef>
                <a:spcPts val="0"/>
              </a:spcBef>
              <a:buChar char="○"/>
            </a:pPr>
            <a:r>
              <a:rPr lang="en"/>
              <a:t>Pick the maximum probability (maximize the numerator)</a:t>
            </a:r>
          </a:p>
          <a:p>
            <a:pPr marL="457200" lvl="0" indent="-228600" algn="l" rtl="0">
              <a:lnSpc>
                <a:spcPct val="150000"/>
              </a:lnSpc>
              <a:spcBef>
                <a:spcPts val="0"/>
              </a:spcBef>
              <a:buChar char="●"/>
            </a:pPr>
            <a:r>
              <a:rPr lang="en"/>
              <a:t>Multinomial Naive Bayes</a:t>
            </a:r>
          </a:p>
          <a:p>
            <a:pPr marL="914400" lvl="1" indent="-228600" algn="l" rtl="0">
              <a:lnSpc>
                <a:spcPct val="150000"/>
              </a:lnSpc>
              <a:spcBef>
                <a:spcPts val="0"/>
              </a:spcBef>
              <a:buChar char="○"/>
            </a:pPr>
            <a:r>
              <a:rPr lang="en"/>
              <a:t>Each record is a “histogram” of occurrence frequencies (e.g. word counts)      </a:t>
            </a:r>
          </a:p>
        </p:txBody>
      </p:sp>
      <p:pic>
        <p:nvPicPr>
          <p:cNvPr id="416" name="Shape 416"/>
          <p:cNvPicPr preferRelativeResize="0"/>
          <p:nvPr/>
        </p:nvPicPr>
        <p:blipFill>
          <a:blip r:embed="rId3">
            <a:alphaModFix/>
          </a:blip>
          <a:stretch>
            <a:fillRect/>
          </a:stretch>
        </p:blipFill>
        <p:spPr>
          <a:xfrm>
            <a:off x="2911412" y="1744850"/>
            <a:ext cx="2085975" cy="457200"/>
          </a:xfrm>
          <a:prstGeom prst="rect">
            <a:avLst/>
          </a:prstGeom>
          <a:noFill/>
          <a:ln>
            <a:noFill/>
          </a:ln>
        </p:spPr>
      </p:pic>
      <p:pic>
        <p:nvPicPr>
          <p:cNvPr id="417" name="Shape 417"/>
          <p:cNvPicPr preferRelativeResize="0"/>
          <p:nvPr/>
        </p:nvPicPr>
        <p:blipFill>
          <a:blip r:embed="rId4">
            <a:alphaModFix/>
          </a:blip>
          <a:stretch>
            <a:fillRect/>
          </a:stretch>
        </p:blipFill>
        <p:spPr>
          <a:xfrm>
            <a:off x="5095250" y="1216112"/>
            <a:ext cx="3929799" cy="221127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lgn="ctr">
              <a:spcBef>
                <a:spcPts val="0"/>
              </a:spcBef>
              <a:buNone/>
            </a:pPr>
            <a:r>
              <a:rPr lang="en"/>
              <a:t>Demo time!</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ctrTitle"/>
          </p:nvPr>
        </p:nvSpPr>
        <p:spPr>
          <a:xfrm>
            <a:off x="1143000" y="841772"/>
            <a:ext cx="6858000" cy="1790699"/>
          </a:xfrm>
          <a:prstGeom prst="rect">
            <a:avLst/>
          </a:prstGeom>
        </p:spPr>
        <p:txBody>
          <a:bodyPr lIns="68575" tIns="68575" rIns="68575" bIns="68575" anchor="b" anchorCtr="0">
            <a:noAutofit/>
          </a:bodyPr>
          <a:lstStyle/>
          <a:p>
            <a:pPr>
              <a:spcBef>
                <a:spcPts val="0"/>
              </a:spcBef>
              <a:buNone/>
            </a:pPr>
            <a:r>
              <a:rPr lang="en"/>
              <a:t>User Interface</a:t>
            </a:r>
          </a:p>
        </p:txBody>
      </p:sp>
      <p:sp>
        <p:nvSpPr>
          <p:cNvPr id="144" name="Shape 144"/>
          <p:cNvSpPr txBox="1">
            <a:spLocks noGrp="1"/>
          </p:cNvSpPr>
          <p:nvPr>
            <p:ph type="subTitle" idx="1"/>
          </p:nvPr>
        </p:nvSpPr>
        <p:spPr>
          <a:xfrm>
            <a:off x="1143000" y="2701528"/>
            <a:ext cx="6858000" cy="1241699"/>
          </a:xfrm>
          <a:prstGeom prst="rect">
            <a:avLst/>
          </a:prstGeom>
        </p:spPr>
        <p:txBody>
          <a:bodyPr lIns="68575" tIns="68575" rIns="68575" bIns="68575" anchor="t" anchorCtr="0">
            <a:noAutofit/>
          </a:bodyPr>
          <a:lstStyle/>
          <a:p>
            <a:pPr>
              <a:spcBef>
                <a:spcPts val="0"/>
              </a:spcBef>
              <a:buNone/>
            </a:pPr>
            <a:endParaRPr/>
          </a:p>
        </p:txBody>
      </p:sp>
      <p:pic>
        <p:nvPicPr>
          <p:cNvPr id="145" name="Shape 145"/>
          <p:cNvPicPr preferRelativeResize="0"/>
          <p:nvPr/>
        </p:nvPicPr>
        <p:blipFill>
          <a:blip r:embed="rId3">
            <a:alphaModFix/>
          </a:blip>
          <a:stretch>
            <a:fillRect/>
          </a:stretch>
        </p:blipFill>
        <p:spPr>
          <a:xfrm>
            <a:off x="7694150" y="3869279"/>
            <a:ext cx="1241699" cy="1127745"/>
          </a:xfrm>
          <a:prstGeom prst="rect">
            <a:avLst/>
          </a:prstGeom>
          <a:noFill/>
          <a:ln>
            <a:noFill/>
          </a:ln>
        </p:spPr>
      </p:pic>
      <p:pic>
        <p:nvPicPr>
          <p:cNvPr id="146" name="Shape 146"/>
          <p:cNvPicPr preferRelativeResize="0"/>
          <p:nvPr/>
        </p:nvPicPr>
        <p:blipFill>
          <a:blip r:embed="rId4">
            <a:alphaModFix/>
          </a:blip>
          <a:stretch>
            <a:fillRect/>
          </a:stretch>
        </p:blipFill>
        <p:spPr>
          <a:xfrm>
            <a:off x="7694150" y="245574"/>
            <a:ext cx="1241700" cy="12417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28650" y="1369218"/>
            <a:ext cx="7886700" cy="3263400"/>
          </a:xfrm>
          <a:prstGeom prst="rect">
            <a:avLst/>
          </a:prstGeom>
        </p:spPr>
        <p:txBody>
          <a:bodyPr lIns="68575" tIns="68575" rIns="68575" bIns="68575" anchor="t" anchorCtr="0">
            <a:noAutofit/>
          </a:bodyPr>
          <a:lstStyle/>
          <a:p>
            <a:pPr marL="457200" lvl="0" indent="-228600" rtl="0">
              <a:spcBef>
                <a:spcPts val="0"/>
              </a:spcBef>
            </a:pPr>
            <a:r>
              <a:rPr lang="en"/>
              <a:t>No previous UI/web experience!</a:t>
            </a:r>
          </a:p>
          <a:p>
            <a:pPr marL="457200" lvl="0" indent="-228600" rtl="0">
              <a:spcBef>
                <a:spcPts val="0"/>
              </a:spcBef>
            </a:pPr>
            <a:r>
              <a:rPr lang="en"/>
              <a:t>Choosing a visualization software</a:t>
            </a:r>
          </a:p>
          <a:p>
            <a:pPr marL="914400" lvl="1" indent="-228600" rtl="0">
              <a:spcBef>
                <a:spcPts val="0"/>
              </a:spcBef>
            </a:pPr>
            <a:r>
              <a:rPr lang="en"/>
              <a:t>D3 vs Tableau</a:t>
            </a:r>
          </a:p>
          <a:p>
            <a:pPr marL="1371600" lvl="2" indent="-228600" rtl="0">
              <a:spcBef>
                <a:spcPts val="0"/>
              </a:spcBef>
            </a:pPr>
            <a:r>
              <a:rPr lang="en"/>
              <a:t>D3 -&gt; lightweight, free, endlessly modifiable</a:t>
            </a:r>
          </a:p>
          <a:p>
            <a:pPr marL="1371600" lvl="2" indent="-228600" rtl="0">
              <a:spcBef>
                <a:spcPts val="0"/>
              </a:spcBef>
            </a:pPr>
            <a:r>
              <a:rPr lang="en"/>
              <a:t>Tableau -&gt; great enterprise software, not-free, easy to work with</a:t>
            </a:r>
          </a:p>
          <a:p>
            <a:pPr marL="457200" lvl="0" indent="-228600" rtl="0">
              <a:spcBef>
                <a:spcPts val="0"/>
              </a:spcBef>
            </a:pPr>
            <a:r>
              <a:rPr lang="en"/>
              <a:t>Obstacles to our success</a:t>
            </a:r>
          </a:p>
          <a:p>
            <a:pPr marL="914400" lvl="1" indent="-228600" rtl="0">
              <a:spcBef>
                <a:spcPts val="0"/>
              </a:spcBef>
            </a:pPr>
            <a:r>
              <a:rPr lang="en"/>
              <a:t>Learning lots of new technology!</a:t>
            </a:r>
          </a:p>
          <a:p>
            <a:pPr marL="914400" lvl="1" indent="-228600" rtl="0">
              <a:spcBef>
                <a:spcPts val="0"/>
              </a:spcBef>
            </a:pPr>
            <a:r>
              <a:rPr lang="en"/>
              <a:t>Libraries/frameworks to handle what we wanted</a:t>
            </a:r>
          </a:p>
          <a:p>
            <a:pPr marL="914400" lvl="1" indent="-228600" rtl="0">
              <a:spcBef>
                <a:spcPts val="0"/>
              </a:spcBef>
            </a:pPr>
            <a:r>
              <a:rPr lang="en"/>
              <a:t>A visually appealing UI</a:t>
            </a:r>
          </a:p>
          <a:p>
            <a:pPr marL="914400" lvl="1" indent="-228600" rtl="0">
              <a:spcBef>
                <a:spcPts val="0"/>
              </a:spcBef>
            </a:pPr>
            <a:r>
              <a:rPr lang="en"/>
              <a:t>Dealing with demands from back end and behavior of users</a:t>
            </a:r>
          </a:p>
          <a:p>
            <a:pPr rtl="0">
              <a:spcBef>
                <a:spcPts val="0"/>
              </a:spcBef>
              <a:buNone/>
            </a:pPr>
            <a:endParaRPr/>
          </a:p>
        </p:txBody>
      </p:sp>
      <p:sp>
        <p:nvSpPr>
          <p:cNvPr id="152" name="Shape 152"/>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lgn="ctr">
              <a:spcBef>
                <a:spcPts val="0"/>
              </a:spcBef>
              <a:buNone/>
            </a:pPr>
            <a:r>
              <a:rPr lang="en"/>
              <a:t>Developing a UI from Scratch</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spcBef>
                <a:spcPts val="0"/>
              </a:spcBef>
              <a:buNone/>
            </a:pPr>
            <a:endParaRPr/>
          </a:p>
        </p:txBody>
      </p:sp>
      <p:sp>
        <p:nvSpPr>
          <p:cNvPr id="158" name="Shape 158"/>
          <p:cNvSpPr txBox="1">
            <a:spLocks noGrp="1"/>
          </p:cNvSpPr>
          <p:nvPr>
            <p:ph type="body" idx="1"/>
          </p:nvPr>
        </p:nvSpPr>
        <p:spPr>
          <a:xfrm>
            <a:off x="628650" y="1369218"/>
            <a:ext cx="7886700" cy="3263400"/>
          </a:xfrm>
          <a:prstGeom prst="rect">
            <a:avLst/>
          </a:prstGeom>
        </p:spPr>
        <p:txBody>
          <a:bodyPr lIns="68575" tIns="68575" rIns="68575" bIns="68575" anchor="t" anchorCtr="0">
            <a:noAutofit/>
          </a:bodyPr>
          <a:lstStyle/>
          <a:p>
            <a:pPr>
              <a:spcBef>
                <a:spcPts val="0"/>
              </a:spcBef>
              <a:buNone/>
            </a:pPr>
            <a:endParaRPr/>
          </a:p>
        </p:txBody>
      </p:sp>
      <p:pic>
        <p:nvPicPr>
          <p:cNvPr id="159" name="Shape 159"/>
          <p:cNvPicPr preferRelativeResize="0"/>
          <p:nvPr/>
        </p:nvPicPr>
        <p:blipFill rotWithShape="1">
          <a:blip r:embed="rId3">
            <a:alphaModFix/>
          </a:blip>
          <a:srcRect t="4434" r="60238"/>
          <a:stretch/>
        </p:blipFill>
        <p:spPr>
          <a:xfrm>
            <a:off x="2078625" y="273850"/>
            <a:ext cx="4063286" cy="435877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28650" y="273843"/>
            <a:ext cx="7886700" cy="994200"/>
          </a:xfrm>
          <a:prstGeom prst="rect">
            <a:avLst/>
          </a:prstGeom>
        </p:spPr>
        <p:txBody>
          <a:bodyPr lIns="68575" tIns="68575" rIns="68575" bIns="68575" anchor="ctr" anchorCtr="0">
            <a:noAutofit/>
          </a:bodyPr>
          <a:lstStyle/>
          <a:p>
            <a:pPr>
              <a:spcBef>
                <a:spcPts val="0"/>
              </a:spcBef>
              <a:buNone/>
            </a:pPr>
            <a:endParaRPr/>
          </a:p>
        </p:txBody>
      </p:sp>
      <p:sp>
        <p:nvSpPr>
          <p:cNvPr id="165" name="Shape 165"/>
          <p:cNvSpPr txBox="1">
            <a:spLocks noGrp="1"/>
          </p:cNvSpPr>
          <p:nvPr>
            <p:ph type="body" idx="1"/>
          </p:nvPr>
        </p:nvSpPr>
        <p:spPr>
          <a:xfrm>
            <a:off x="628650" y="1369218"/>
            <a:ext cx="7886700" cy="3263400"/>
          </a:xfrm>
          <a:prstGeom prst="rect">
            <a:avLst/>
          </a:prstGeom>
        </p:spPr>
        <p:txBody>
          <a:bodyPr lIns="68575" tIns="68575" rIns="68575" bIns="68575" anchor="t" anchorCtr="0">
            <a:noAutofit/>
          </a:bodyPr>
          <a:lstStyle/>
          <a:p>
            <a:pPr>
              <a:spcBef>
                <a:spcPts val="0"/>
              </a:spcBef>
              <a:buNone/>
            </a:pPr>
            <a:endParaRPr/>
          </a:p>
        </p:txBody>
      </p:sp>
      <p:pic>
        <p:nvPicPr>
          <p:cNvPr id="166" name="Shape 166"/>
          <p:cNvPicPr preferRelativeResize="0"/>
          <p:nvPr/>
        </p:nvPicPr>
        <p:blipFill rotWithShape="1">
          <a:blip r:embed="rId3">
            <a:alphaModFix/>
          </a:blip>
          <a:srcRect t="4093" r="57907" b="5530"/>
          <a:stretch/>
        </p:blipFill>
        <p:spPr>
          <a:xfrm>
            <a:off x="2270375" y="273850"/>
            <a:ext cx="3929575" cy="43587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3580</Words>
  <Application>Microsoft Office PowerPoint</Application>
  <PresentationFormat>On-screen Show (16:9)</PresentationFormat>
  <Paragraphs>421</Paragraphs>
  <Slides>40</Slides>
  <Notes>40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Arial</vt:lpstr>
      <vt:lpstr>Calibri</vt:lpstr>
      <vt:lpstr>Courier New</vt:lpstr>
      <vt:lpstr>Office Theme</vt:lpstr>
      <vt:lpstr>simple-light-2</vt:lpstr>
      <vt:lpstr>Big Data Analysis System for Medicare Data</vt:lpstr>
      <vt:lpstr>Basic Aims</vt:lpstr>
      <vt:lpstr>Medicare Data Sets</vt:lpstr>
      <vt:lpstr>PowerPoint Presentation</vt:lpstr>
      <vt:lpstr>Demo time!</vt:lpstr>
      <vt:lpstr>User Interface</vt:lpstr>
      <vt:lpstr>Developing a UI from Scratch</vt:lpstr>
      <vt:lpstr>PowerPoint Presentation</vt:lpstr>
      <vt:lpstr>PowerPoint Presentation</vt:lpstr>
      <vt:lpstr>Developing the UI</vt:lpstr>
      <vt:lpstr>Visualizing Our Data</vt:lpstr>
      <vt:lpstr>PowerPoint Presentation</vt:lpstr>
      <vt:lpstr>Solr in a nutshell</vt:lpstr>
      <vt:lpstr>Solr faceting as a navigation aid</vt:lpstr>
      <vt:lpstr>Solr - looking back</vt:lpstr>
      <vt:lpstr>PowerPoint Presentation</vt:lpstr>
      <vt:lpstr> What is Cassandra?</vt:lpstr>
      <vt:lpstr> Table Design Principles</vt:lpstr>
      <vt:lpstr>How to use Cassandra</vt:lpstr>
      <vt:lpstr>Cassandra Conclusions</vt:lpstr>
      <vt:lpstr>PowerPoint Presentation</vt:lpstr>
      <vt:lpstr>Technique for “did I pay too much?”</vt:lpstr>
      <vt:lpstr>“Did I pay too much?” analysis (cont’d)</vt:lpstr>
      <vt:lpstr>Urban vs Rural Intrigue</vt:lpstr>
      <vt:lpstr>PowerPoint Presentation</vt:lpstr>
      <vt:lpstr>Our Map vs CDC Map (inverse colors)</vt:lpstr>
      <vt:lpstr>PowerPoint Presentation</vt:lpstr>
      <vt:lpstr>PowerPoint Presentation</vt:lpstr>
      <vt:lpstr>PowerPoint Presentation</vt:lpstr>
      <vt:lpstr>PowerPoint Presentation</vt:lpstr>
      <vt:lpstr>What is Spark?</vt:lpstr>
      <vt:lpstr>Specialization Predictor: Naive Bayes Text Classifier</vt:lpstr>
      <vt:lpstr>The TF-IDF Model</vt:lpstr>
      <vt:lpstr>PowerPoint Presentation</vt:lpstr>
      <vt:lpstr>S3: Simple Storage Service</vt:lpstr>
      <vt:lpstr>EC2: Elastic Compute Cloud</vt:lpstr>
      <vt:lpstr>Scalability</vt:lpstr>
      <vt:lpstr>Next Steps</vt:lpstr>
      <vt:lpstr>Questions?</vt:lpstr>
      <vt:lpstr>What is Naive Bayes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Analysis System for Medicare Data</dc:title>
  <dc:creator>d c</dc:creator>
  <cp:lastModifiedBy>d c</cp:lastModifiedBy>
  <cp:revision>1</cp:revision>
  <dcterms:modified xsi:type="dcterms:W3CDTF">2015-12-12T20:54:28Z</dcterms:modified>
</cp:coreProperties>
</file>